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4" d="100"/>
          <a:sy n="94" d="100"/>
        </p:scale>
        <p:origin x="-197"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C190D-D0CC-4B0E-9E0C-5E21DF9C3832}" type="datetimeFigureOut">
              <a:rPr lang="en-IE" smtClean="0"/>
              <a:t>26/07/2018</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F3C37-0E3D-48D8-9120-089FEC76EF16}" type="slidenum">
              <a:rPr lang="en-IE" smtClean="0"/>
              <a:t>‹#›</a:t>
            </a:fld>
            <a:endParaRPr lang="en-IE"/>
          </a:p>
        </p:txBody>
      </p:sp>
    </p:spTree>
    <p:extLst>
      <p:ext uri="{BB962C8B-B14F-4D97-AF65-F5344CB8AC3E}">
        <p14:creationId xmlns:p14="http://schemas.microsoft.com/office/powerpoint/2010/main" val="18795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B4FD-F6BE-4B9F-B1D4-7D3DB9E3F33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56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B4FD-F6BE-4B9F-B1D4-7D3DB9E3F33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7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B4FD-F6BE-4B9F-B1D4-7D3DB9E3F33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80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B4FD-F6BE-4B9F-B1D4-7D3DB9E3F33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55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B4FD-F6BE-4B9F-B1D4-7D3DB9E3F33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62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B4FD-F6BE-4B9F-B1D4-7D3DB9E3F33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7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B4FD-F6BE-4B9F-B1D4-7D3DB9E3F33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195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Going home: </a:t>
            </a:r>
            <a:endParaRPr lang="en-IE" sz="1200" dirty="0" smtClean="0">
              <a:solidFill>
                <a:srgbClr val="E8E8E8"/>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dirty="0" smtClean="0">
                <a:solidFill>
                  <a:srgbClr val="E8E8E8"/>
                </a:solidFill>
              </a:rPr>
              <a:t>There will be queues. Patience required at transport collection points.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smtClean="0">
                <a:solidFill>
                  <a:schemeClr val="tx1"/>
                </a:solidFill>
                <a:effectLst/>
                <a:latin typeface="+mn-lt"/>
                <a:ea typeface="+mn-ea"/>
                <a:cs typeface="+mn-cs"/>
              </a:rPr>
              <a:t>Stay in group.</a:t>
            </a:r>
            <a:r>
              <a:rPr lang="en-IE" sz="1200" kern="1200" baseline="0" dirty="0" smtClean="0">
                <a:solidFill>
                  <a:schemeClr val="tx1"/>
                </a:solidFill>
                <a:effectLst/>
                <a:latin typeface="+mn-lt"/>
                <a:ea typeface="+mn-ea"/>
                <a:cs typeface="+mn-cs"/>
              </a:rPr>
              <a:t> F</a:t>
            </a:r>
            <a:r>
              <a:rPr lang="en-IE" sz="1200" kern="1200" dirty="0" smtClean="0">
                <a:solidFill>
                  <a:schemeClr val="tx1"/>
                </a:solidFill>
                <a:effectLst/>
                <a:latin typeface="+mn-lt"/>
                <a:ea typeface="+mn-ea"/>
                <a:cs typeface="+mn-cs"/>
              </a:rPr>
              <a:t>ollow signs.</a:t>
            </a:r>
            <a:r>
              <a:rPr lang="en-IE" sz="1200" kern="1200" baseline="0" dirty="0" smtClean="0">
                <a:solidFill>
                  <a:schemeClr val="tx1"/>
                </a:solidFill>
                <a:effectLst/>
                <a:latin typeface="+mn-lt"/>
                <a:ea typeface="+mn-ea"/>
                <a:cs typeface="+mn-cs"/>
              </a:rPr>
              <a:t> E</a:t>
            </a:r>
            <a:r>
              <a:rPr lang="en-IE" sz="1200" kern="1200" dirty="0" smtClean="0">
                <a:solidFill>
                  <a:schemeClr val="tx1"/>
                </a:solidFill>
                <a:effectLst/>
                <a:latin typeface="+mn-lt"/>
                <a:ea typeface="+mn-ea"/>
                <a:cs typeface="+mn-cs"/>
              </a:rPr>
              <a:t>nsure all group members know route.</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Anywhere up to four hours from standing position in park to where you started from.</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Your phone may be charged, but if you’re calling</a:t>
            </a:r>
            <a:r>
              <a:rPr lang="en-IE" sz="1200" kern="1200" baseline="0" dirty="0" smtClean="0">
                <a:solidFill>
                  <a:schemeClr val="tx1"/>
                </a:solidFill>
                <a:effectLst/>
                <a:latin typeface="+mn-lt"/>
                <a:ea typeface="+mn-ea"/>
                <a:cs typeface="+mn-cs"/>
              </a:rPr>
              <a:t> someone who’s phone battery is gone or turned off you won’t get through.</a:t>
            </a: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B4FD-F6BE-4B9F-B1D4-7D3DB9E3F33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2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Going home: </a:t>
            </a:r>
            <a:endParaRPr lang="en-IE" sz="1200" dirty="0" smtClean="0">
              <a:solidFill>
                <a:srgbClr val="E8E8E8"/>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dirty="0" smtClean="0">
                <a:solidFill>
                  <a:srgbClr val="E8E8E8"/>
                </a:solidFill>
              </a:rPr>
              <a:t>There will be queues. Patience required at transport collection points.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smtClean="0">
                <a:solidFill>
                  <a:schemeClr val="tx1"/>
                </a:solidFill>
                <a:effectLst/>
                <a:latin typeface="+mn-lt"/>
                <a:ea typeface="+mn-ea"/>
                <a:cs typeface="+mn-cs"/>
              </a:rPr>
              <a:t>Stay in group.</a:t>
            </a:r>
            <a:r>
              <a:rPr lang="en-IE" sz="1200" kern="1200" baseline="0" dirty="0" smtClean="0">
                <a:solidFill>
                  <a:schemeClr val="tx1"/>
                </a:solidFill>
                <a:effectLst/>
                <a:latin typeface="+mn-lt"/>
                <a:ea typeface="+mn-ea"/>
                <a:cs typeface="+mn-cs"/>
              </a:rPr>
              <a:t> F</a:t>
            </a:r>
            <a:r>
              <a:rPr lang="en-IE" sz="1200" kern="1200" dirty="0" smtClean="0">
                <a:solidFill>
                  <a:schemeClr val="tx1"/>
                </a:solidFill>
                <a:effectLst/>
                <a:latin typeface="+mn-lt"/>
                <a:ea typeface="+mn-ea"/>
                <a:cs typeface="+mn-cs"/>
              </a:rPr>
              <a:t>ollow signs.</a:t>
            </a:r>
            <a:r>
              <a:rPr lang="en-IE" sz="1200" kern="1200" baseline="0" dirty="0" smtClean="0">
                <a:solidFill>
                  <a:schemeClr val="tx1"/>
                </a:solidFill>
                <a:effectLst/>
                <a:latin typeface="+mn-lt"/>
                <a:ea typeface="+mn-ea"/>
                <a:cs typeface="+mn-cs"/>
              </a:rPr>
              <a:t> E</a:t>
            </a:r>
            <a:r>
              <a:rPr lang="en-IE" sz="1200" kern="1200" dirty="0" smtClean="0">
                <a:solidFill>
                  <a:schemeClr val="tx1"/>
                </a:solidFill>
                <a:effectLst/>
                <a:latin typeface="+mn-lt"/>
                <a:ea typeface="+mn-ea"/>
                <a:cs typeface="+mn-cs"/>
              </a:rPr>
              <a:t>nsure all group members know route.</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Anywhere up to four hours from standing position in park to where you started from.</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Your phone may be charged, but if you’re calling</a:t>
            </a:r>
            <a:r>
              <a:rPr lang="en-IE" sz="1200" kern="1200" baseline="0" dirty="0" smtClean="0">
                <a:solidFill>
                  <a:schemeClr val="tx1"/>
                </a:solidFill>
                <a:effectLst/>
                <a:latin typeface="+mn-lt"/>
                <a:ea typeface="+mn-ea"/>
                <a:cs typeface="+mn-cs"/>
              </a:rPr>
              <a:t> someone who’s phone battery is gone or turned off you won’t get through.</a:t>
            </a: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B4FD-F6BE-4B9F-B1D4-7D3DB9E3F33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65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4CFE6493-A5BC-486E-8B9E-E168B8DF105F}" type="datetimeFigureOut">
              <a:rPr lang="en-IE" smtClean="0"/>
              <a:t>26/07/2018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11F723A-500C-4937-8429-F3FE8AD4AFD3}" type="slidenum">
              <a:rPr lang="en-IE" smtClean="0"/>
              <a:t>‹#›</a:t>
            </a:fld>
            <a:endParaRPr lang="en-IE"/>
          </a:p>
        </p:txBody>
      </p:sp>
    </p:spTree>
    <p:extLst>
      <p:ext uri="{BB962C8B-B14F-4D97-AF65-F5344CB8AC3E}">
        <p14:creationId xmlns:p14="http://schemas.microsoft.com/office/powerpoint/2010/main" val="319687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CFE6493-A5BC-486E-8B9E-E168B8DF105F}" type="datetimeFigureOut">
              <a:rPr lang="en-IE" smtClean="0"/>
              <a:t>26/07/2018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11F723A-500C-4937-8429-F3FE8AD4AFD3}" type="slidenum">
              <a:rPr lang="en-IE" smtClean="0"/>
              <a:t>‹#›</a:t>
            </a:fld>
            <a:endParaRPr lang="en-IE"/>
          </a:p>
        </p:txBody>
      </p:sp>
    </p:spTree>
    <p:extLst>
      <p:ext uri="{BB962C8B-B14F-4D97-AF65-F5344CB8AC3E}">
        <p14:creationId xmlns:p14="http://schemas.microsoft.com/office/powerpoint/2010/main" val="225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CFE6493-A5BC-486E-8B9E-E168B8DF105F}" type="datetimeFigureOut">
              <a:rPr lang="en-IE" smtClean="0"/>
              <a:t>26/07/2018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11F723A-500C-4937-8429-F3FE8AD4AFD3}" type="slidenum">
              <a:rPr lang="en-IE" smtClean="0"/>
              <a:t>‹#›</a:t>
            </a:fld>
            <a:endParaRPr lang="en-IE"/>
          </a:p>
        </p:txBody>
      </p:sp>
    </p:spTree>
    <p:extLst>
      <p:ext uri="{BB962C8B-B14F-4D97-AF65-F5344CB8AC3E}">
        <p14:creationId xmlns:p14="http://schemas.microsoft.com/office/powerpoint/2010/main" val="253380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CFE6493-A5BC-486E-8B9E-E168B8DF105F}" type="datetimeFigureOut">
              <a:rPr lang="en-IE" smtClean="0"/>
              <a:t>26/07/2018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11F723A-500C-4937-8429-F3FE8AD4AFD3}" type="slidenum">
              <a:rPr lang="en-IE" smtClean="0"/>
              <a:t>‹#›</a:t>
            </a:fld>
            <a:endParaRPr lang="en-IE"/>
          </a:p>
        </p:txBody>
      </p:sp>
    </p:spTree>
    <p:extLst>
      <p:ext uri="{BB962C8B-B14F-4D97-AF65-F5344CB8AC3E}">
        <p14:creationId xmlns:p14="http://schemas.microsoft.com/office/powerpoint/2010/main" val="253635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FE6493-A5BC-486E-8B9E-E168B8DF105F}" type="datetimeFigureOut">
              <a:rPr lang="en-IE" smtClean="0"/>
              <a:t>26/07/2018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11F723A-500C-4937-8429-F3FE8AD4AFD3}" type="slidenum">
              <a:rPr lang="en-IE" smtClean="0"/>
              <a:t>‹#›</a:t>
            </a:fld>
            <a:endParaRPr lang="en-IE"/>
          </a:p>
        </p:txBody>
      </p:sp>
    </p:spTree>
    <p:extLst>
      <p:ext uri="{BB962C8B-B14F-4D97-AF65-F5344CB8AC3E}">
        <p14:creationId xmlns:p14="http://schemas.microsoft.com/office/powerpoint/2010/main" val="405423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4CFE6493-A5BC-486E-8B9E-E168B8DF105F}" type="datetimeFigureOut">
              <a:rPr lang="en-IE" smtClean="0"/>
              <a:t>26/07/2018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11F723A-500C-4937-8429-F3FE8AD4AFD3}" type="slidenum">
              <a:rPr lang="en-IE" smtClean="0"/>
              <a:t>‹#›</a:t>
            </a:fld>
            <a:endParaRPr lang="en-IE"/>
          </a:p>
        </p:txBody>
      </p:sp>
    </p:spTree>
    <p:extLst>
      <p:ext uri="{BB962C8B-B14F-4D97-AF65-F5344CB8AC3E}">
        <p14:creationId xmlns:p14="http://schemas.microsoft.com/office/powerpoint/2010/main" val="186083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4CFE6493-A5BC-486E-8B9E-E168B8DF105F}" type="datetimeFigureOut">
              <a:rPr lang="en-IE" smtClean="0"/>
              <a:t>26/07/2018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11F723A-500C-4937-8429-F3FE8AD4AFD3}" type="slidenum">
              <a:rPr lang="en-IE" smtClean="0"/>
              <a:t>‹#›</a:t>
            </a:fld>
            <a:endParaRPr lang="en-IE"/>
          </a:p>
        </p:txBody>
      </p:sp>
    </p:spTree>
    <p:extLst>
      <p:ext uri="{BB962C8B-B14F-4D97-AF65-F5344CB8AC3E}">
        <p14:creationId xmlns:p14="http://schemas.microsoft.com/office/powerpoint/2010/main" val="328066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4CFE6493-A5BC-486E-8B9E-E168B8DF105F}" type="datetimeFigureOut">
              <a:rPr lang="en-IE" smtClean="0"/>
              <a:t>26/07/2018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11F723A-500C-4937-8429-F3FE8AD4AFD3}" type="slidenum">
              <a:rPr lang="en-IE" smtClean="0"/>
              <a:t>‹#›</a:t>
            </a:fld>
            <a:endParaRPr lang="en-IE"/>
          </a:p>
        </p:txBody>
      </p:sp>
    </p:spTree>
    <p:extLst>
      <p:ext uri="{BB962C8B-B14F-4D97-AF65-F5344CB8AC3E}">
        <p14:creationId xmlns:p14="http://schemas.microsoft.com/office/powerpoint/2010/main" val="150521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E6493-A5BC-486E-8B9E-E168B8DF105F}" type="datetimeFigureOut">
              <a:rPr lang="en-IE" smtClean="0"/>
              <a:t>26/07/2018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11F723A-500C-4937-8429-F3FE8AD4AFD3}" type="slidenum">
              <a:rPr lang="en-IE" smtClean="0"/>
              <a:t>‹#›</a:t>
            </a:fld>
            <a:endParaRPr lang="en-IE"/>
          </a:p>
        </p:txBody>
      </p:sp>
    </p:spTree>
    <p:extLst>
      <p:ext uri="{BB962C8B-B14F-4D97-AF65-F5344CB8AC3E}">
        <p14:creationId xmlns:p14="http://schemas.microsoft.com/office/powerpoint/2010/main" val="285697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FE6493-A5BC-486E-8B9E-E168B8DF105F}" type="datetimeFigureOut">
              <a:rPr lang="en-IE" smtClean="0"/>
              <a:t>26/07/2018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11F723A-500C-4937-8429-F3FE8AD4AFD3}" type="slidenum">
              <a:rPr lang="en-IE" smtClean="0"/>
              <a:t>‹#›</a:t>
            </a:fld>
            <a:endParaRPr lang="en-IE"/>
          </a:p>
        </p:txBody>
      </p:sp>
    </p:spTree>
    <p:extLst>
      <p:ext uri="{BB962C8B-B14F-4D97-AF65-F5344CB8AC3E}">
        <p14:creationId xmlns:p14="http://schemas.microsoft.com/office/powerpoint/2010/main" val="7176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FE6493-A5BC-486E-8B9E-E168B8DF105F}" type="datetimeFigureOut">
              <a:rPr lang="en-IE" smtClean="0"/>
              <a:t>26/07/2018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11F723A-500C-4937-8429-F3FE8AD4AFD3}" type="slidenum">
              <a:rPr lang="en-IE" smtClean="0"/>
              <a:t>‹#›</a:t>
            </a:fld>
            <a:endParaRPr lang="en-IE"/>
          </a:p>
        </p:txBody>
      </p:sp>
    </p:spTree>
    <p:extLst>
      <p:ext uri="{BB962C8B-B14F-4D97-AF65-F5344CB8AC3E}">
        <p14:creationId xmlns:p14="http://schemas.microsoft.com/office/powerpoint/2010/main" val="130069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E6493-A5BC-486E-8B9E-E168B8DF105F}" type="datetimeFigureOut">
              <a:rPr lang="en-IE" smtClean="0"/>
              <a:t>26/07/2018</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F723A-500C-4937-8429-F3FE8AD4AFD3}" type="slidenum">
              <a:rPr lang="en-IE" smtClean="0"/>
              <a:t>‹#›</a:t>
            </a:fld>
            <a:endParaRPr lang="en-IE"/>
          </a:p>
        </p:txBody>
      </p:sp>
    </p:spTree>
    <p:extLst>
      <p:ext uri="{BB962C8B-B14F-4D97-AF65-F5344CB8AC3E}">
        <p14:creationId xmlns:p14="http://schemas.microsoft.com/office/powerpoint/2010/main" val="1820367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8" y="-1336963"/>
            <a:ext cx="12615950" cy="8410632"/>
          </a:xfrm>
          <a:prstGeom prst="rect">
            <a:avLst/>
          </a:prstGeom>
        </p:spPr>
      </p:pic>
      <p:sp>
        <p:nvSpPr>
          <p:cNvPr id="11" name="Rectangle 10"/>
          <p:cNvSpPr/>
          <p:nvPr/>
        </p:nvSpPr>
        <p:spPr>
          <a:xfrm>
            <a:off x="0" y="5131558"/>
            <a:ext cx="12192000" cy="172644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p:cNvGrpSpPr>
            <a:grpSpLocks noChangeAspect="1"/>
          </p:cNvGrpSpPr>
          <p:nvPr/>
        </p:nvGrpSpPr>
        <p:grpSpPr bwMode="auto">
          <a:xfrm>
            <a:off x="0" y="4749421"/>
            <a:ext cx="6856224" cy="2108579"/>
            <a:chOff x="0" y="3215"/>
            <a:chExt cx="3593" cy="1105"/>
          </a:xfrm>
        </p:grpSpPr>
        <p:sp>
          <p:nvSpPr>
            <p:cNvPr id="15" name="AutoShape 11"/>
            <p:cNvSpPr>
              <a:spLocks noChangeAspect="1" noChangeArrowheads="1" noTextEdit="1"/>
            </p:cNvSpPr>
            <p:nvPr/>
          </p:nvSpPr>
          <p:spPr bwMode="auto">
            <a:xfrm>
              <a:off x="0" y="3215"/>
              <a:ext cx="3593"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3"/>
            <p:cNvSpPr>
              <a:spLocks/>
            </p:cNvSpPr>
            <p:nvPr/>
          </p:nvSpPr>
          <p:spPr bwMode="auto">
            <a:xfrm>
              <a:off x="-4" y="3219"/>
              <a:ext cx="3601" cy="1101"/>
            </a:xfrm>
            <a:custGeom>
              <a:avLst/>
              <a:gdLst>
                <a:gd name="T0" fmla="*/ 3274 w 3601"/>
                <a:gd name="T1" fmla="*/ 1101 h 1101"/>
                <a:gd name="T2" fmla="*/ 0 w 3601"/>
                <a:gd name="T3" fmla="*/ 1101 h 1101"/>
                <a:gd name="T4" fmla="*/ 0 w 3601"/>
                <a:gd name="T5" fmla="*/ 0 h 1101"/>
                <a:gd name="T6" fmla="*/ 3601 w 3601"/>
                <a:gd name="T7" fmla="*/ 0 h 1101"/>
                <a:gd name="T8" fmla="*/ 3274 w 3601"/>
                <a:gd name="T9" fmla="*/ 1101 h 1101"/>
              </a:gdLst>
              <a:ahLst/>
              <a:cxnLst>
                <a:cxn ang="0">
                  <a:pos x="T0" y="T1"/>
                </a:cxn>
                <a:cxn ang="0">
                  <a:pos x="T2" y="T3"/>
                </a:cxn>
                <a:cxn ang="0">
                  <a:pos x="T4" y="T5"/>
                </a:cxn>
                <a:cxn ang="0">
                  <a:pos x="T6" y="T7"/>
                </a:cxn>
                <a:cxn ang="0">
                  <a:pos x="T8" y="T9"/>
                </a:cxn>
              </a:cxnLst>
              <a:rect l="0" t="0" r="r" b="b"/>
              <a:pathLst>
                <a:path w="3601" h="1101">
                  <a:moveTo>
                    <a:pt x="3274" y="1101"/>
                  </a:moveTo>
                  <a:lnTo>
                    <a:pt x="0" y="1101"/>
                  </a:lnTo>
                  <a:lnTo>
                    <a:pt x="0" y="0"/>
                  </a:lnTo>
                  <a:lnTo>
                    <a:pt x="3601" y="0"/>
                  </a:lnTo>
                  <a:lnTo>
                    <a:pt x="3274" y="1101"/>
                  </a:lnTo>
                  <a:close/>
                </a:path>
              </a:pathLst>
            </a:custGeom>
            <a:solidFill>
              <a:srgbClr val="003A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0" name="TextBox 69"/>
          <p:cNvSpPr txBox="1"/>
          <p:nvPr/>
        </p:nvSpPr>
        <p:spPr>
          <a:xfrm>
            <a:off x="1874527" y="5176067"/>
            <a:ext cx="4925210"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E8E8E8"/>
                </a:solidFill>
                <a:effectLst/>
                <a:uLnTx/>
                <a:uFillTx/>
                <a:latin typeface="Calibri" panose="020F0502020204030204"/>
                <a:ea typeface="+mn-ea"/>
                <a:cs typeface="+mn-cs"/>
              </a:rPr>
              <a:t>An Garda Síochána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err="1" smtClean="0">
                <a:ln>
                  <a:noFill/>
                </a:ln>
                <a:solidFill>
                  <a:srgbClr val="E8E8E8"/>
                </a:solidFill>
                <a:effectLst/>
                <a:uLnTx/>
                <a:uFillTx/>
                <a:latin typeface="Calibri" panose="020F0502020204030204"/>
                <a:ea typeface="+mn-ea"/>
                <a:cs typeface="+mn-cs"/>
              </a:rPr>
              <a:t>Claremorris</a:t>
            </a:r>
            <a:endParaRPr kumimoji="0" lang="en-IE" sz="2800" b="0" i="0" u="none" strike="noStrike" kern="1200" cap="none" spc="0" normalizeH="0" baseline="0" noProof="0" dirty="0" smtClean="0">
              <a:ln>
                <a:noFill/>
              </a:ln>
              <a:solidFill>
                <a:srgbClr val="E8E8E8"/>
              </a:solidFill>
              <a:effectLst/>
              <a:uLnTx/>
              <a:uFillTx/>
              <a:latin typeface="Calibri" panose="020F0502020204030204"/>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831" y="5098158"/>
            <a:ext cx="1496209" cy="1496209"/>
          </a:xfrm>
          <a:prstGeom prst="rect">
            <a:avLst/>
          </a:prstGeom>
        </p:spPr>
      </p:pic>
      <p:sp>
        <p:nvSpPr>
          <p:cNvPr id="3" name="Rectangle 2"/>
          <p:cNvSpPr/>
          <p:nvPr/>
        </p:nvSpPr>
        <p:spPr>
          <a:xfrm>
            <a:off x="6639792" y="5545398"/>
            <a:ext cx="5439914"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1" i="0" u="none" strike="noStrike" kern="1200" cap="none" spc="0" normalizeH="0" baseline="0" noProof="0" dirty="0" smtClean="0">
                <a:ln>
                  <a:noFill/>
                </a:ln>
                <a:solidFill>
                  <a:srgbClr val="515151"/>
                </a:solidFill>
                <a:effectLst/>
                <a:uLnTx/>
                <a:uFillTx/>
                <a:latin typeface="Calibri" panose="020F0502020204030204"/>
                <a:ea typeface="+mn-ea"/>
                <a:cs typeface="+mn-cs"/>
              </a:rPr>
              <a:t>World Meeting of Families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smtClean="0">
                <a:ln>
                  <a:noFill/>
                </a:ln>
                <a:solidFill>
                  <a:srgbClr val="515151"/>
                </a:solidFill>
                <a:effectLst/>
                <a:uLnTx/>
                <a:uFillTx/>
                <a:latin typeface="Calibri" panose="020F0502020204030204"/>
                <a:ea typeface="+mn-ea"/>
                <a:cs typeface="+mn-cs"/>
              </a:rPr>
              <a:t>August 2018</a:t>
            </a:r>
            <a:endParaRPr kumimoji="0" lang="en-IE" sz="3200" b="0" i="0" u="none" strike="noStrike" kern="1200" cap="none" spc="0" normalizeH="0" baseline="0" noProof="0" dirty="0">
              <a:ln>
                <a:noFill/>
              </a:ln>
              <a:solidFill>
                <a:srgbClr val="515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67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4738" y="-25896"/>
            <a:ext cx="48881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5400" b="0" i="0" u="none" strike="noStrike" kern="1200" cap="none" spc="0" normalizeH="0" baseline="0" noProof="0" dirty="0" smtClean="0">
                <a:ln>
                  <a:noFill/>
                </a:ln>
                <a:solidFill>
                  <a:srgbClr val="515151"/>
                </a:solidFill>
                <a:effectLst/>
                <a:uLnTx/>
                <a:uFillTx/>
                <a:latin typeface="Calibri" panose="020F0502020204030204"/>
                <a:ea typeface="+mn-ea"/>
                <a:cs typeface="+mn-cs"/>
              </a:rPr>
              <a:t>Overview</a:t>
            </a:r>
            <a:endParaRPr kumimoji="0" lang="en-IE" sz="5400" b="0" i="0" u="none" strike="noStrike" kern="1200" cap="none" spc="0" normalizeH="0" baseline="0" noProof="0" dirty="0">
              <a:ln>
                <a:noFill/>
              </a:ln>
              <a:solidFill>
                <a:srgbClr val="515151"/>
              </a:solidFill>
              <a:effectLst/>
              <a:uLnTx/>
              <a:uFillTx/>
              <a:latin typeface="Calibri" panose="020F0502020204030204"/>
              <a:ea typeface="+mn-ea"/>
              <a:cs typeface="+mn-cs"/>
            </a:endParaRPr>
          </a:p>
        </p:txBody>
      </p:sp>
      <p:sp>
        <p:nvSpPr>
          <p:cNvPr id="17" name="TextBox 16"/>
          <p:cNvSpPr txBox="1"/>
          <p:nvPr/>
        </p:nvSpPr>
        <p:spPr>
          <a:xfrm>
            <a:off x="1044384" y="1094780"/>
            <a:ext cx="10048732"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3600" b="0" i="0" u="none" strike="noStrike" kern="1200" cap="none" spc="0" normalizeH="0" baseline="0" noProof="0" dirty="0">
              <a:ln>
                <a:noFill/>
              </a:ln>
              <a:solidFill>
                <a:srgbClr val="5151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smtClean="0">
                <a:ln>
                  <a:noFill/>
                </a:ln>
                <a:solidFill>
                  <a:srgbClr val="515151"/>
                </a:solidFill>
                <a:effectLst/>
                <a:uLnTx/>
                <a:uFillTx/>
                <a:latin typeface="Calibri" panose="020F0502020204030204"/>
                <a:ea typeface="+mn-ea"/>
                <a:cs typeface="+mn-cs"/>
              </a:rPr>
              <a:t>Knock Shrine| </a:t>
            </a:r>
            <a:r>
              <a:rPr kumimoji="0" lang="en-IE" sz="4000" b="0" i="0" u="none" strike="noStrike" kern="1200" cap="none" spc="0" normalizeH="0" baseline="0" noProof="0" dirty="0">
                <a:ln>
                  <a:noFill/>
                </a:ln>
                <a:solidFill>
                  <a:srgbClr val="515151"/>
                </a:solidFill>
                <a:effectLst/>
                <a:uLnTx/>
                <a:uFillTx/>
                <a:latin typeface="Calibri" panose="020F0502020204030204"/>
                <a:ea typeface="+mn-ea"/>
                <a:cs typeface="+mn-cs"/>
              </a:rPr>
              <a:t>Sunday 26th August </a:t>
            </a:r>
            <a:r>
              <a:rPr kumimoji="0" lang="en-IE" sz="4000" b="0" i="0" u="none" strike="noStrike" kern="1200" cap="none" spc="0" normalizeH="0" baseline="0" noProof="0" dirty="0" smtClean="0">
                <a:ln>
                  <a:noFill/>
                </a:ln>
                <a:solidFill>
                  <a:srgbClr val="515151"/>
                </a:solidFill>
                <a:effectLst/>
                <a:uLnTx/>
                <a:uFillTx/>
                <a:latin typeface="Calibri" panose="020F0502020204030204"/>
                <a:ea typeface="+mn-ea"/>
                <a:cs typeface="+mn-cs"/>
              </a:rPr>
              <a:t>2018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rgbClr val="515151"/>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3600" b="0" i="0" u="none" strike="noStrike" kern="1200" cap="none" spc="0" normalizeH="0" baseline="0" noProof="0" dirty="0" smtClean="0">
                <a:ln>
                  <a:noFill/>
                </a:ln>
                <a:solidFill>
                  <a:srgbClr val="515151"/>
                </a:solidFill>
                <a:effectLst/>
                <a:uLnTx/>
                <a:uFillTx/>
                <a:latin typeface="Calibri" panose="020F0502020204030204"/>
                <a:ea typeface="+mn-ea"/>
                <a:cs typeface="+mn-cs"/>
              </a:rPr>
              <a:t>Road </a:t>
            </a:r>
            <a:r>
              <a:rPr kumimoji="0" lang="en-IE" sz="3600" b="0" i="0" u="none" strike="noStrike" kern="1200" cap="none" spc="0" normalizeH="0" baseline="0" noProof="0" dirty="0">
                <a:ln>
                  <a:noFill/>
                </a:ln>
                <a:solidFill>
                  <a:srgbClr val="515151"/>
                </a:solidFill>
                <a:effectLst/>
                <a:uLnTx/>
                <a:uFillTx/>
                <a:latin typeface="Calibri" panose="020F0502020204030204"/>
                <a:ea typeface="+mn-ea"/>
                <a:cs typeface="+mn-cs"/>
              </a:rPr>
              <a:t>closures in place from 6pm on Saturday evening </a:t>
            </a:r>
            <a:endParaRPr kumimoji="0" lang="en-IE" sz="3600" b="0" i="0" u="none" strike="noStrike" kern="1200" cap="none" spc="0" normalizeH="0" baseline="0" noProof="0" dirty="0" smtClean="0">
              <a:ln>
                <a:noFill/>
              </a:ln>
              <a:solidFill>
                <a:srgbClr val="515151"/>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3600" b="0" i="0" u="none" strike="noStrike" kern="1200" cap="none" spc="0" normalizeH="0" baseline="0" noProof="0" dirty="0">
                <a:ln>
                  <a:noFill/>
                </a:ln>
                <a:solidFill>
                  <a:srgbClr val="515151"/>
                </a:solidFill>
                <a:effectLst/>
                <a:uLnTx/>
                <a:uFillTx/>
                <a:latin typeface="Calibri" panose="020F0502020204030204"/>
                <a:ea typeface="+mn-ea"/>
                <a:cs typeface="+mn-cs"/>
              </a:rPr>
              <a:t>Get on a Private coach or carpool to and from the event </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3600" b="0" i="0" u="none" strike="noStrike" kern="1200" cap="none" spc="0" normalizeH="0" baseline="0" noProof="0" dirty="0">
                <a:ln>
                  <a:noFill/>
                </a:ln>
                <a:solidFill>
                  <a:srgbClr val="515151"/>
                </a:solidFill>
                <a:effectLst/>
                <a:uLnTx/>
                <a:uFillTx/>
                <a:latin typeface="Calibri" panose="020F0502020204030204"/>
                <a:ea typeface="+mn-ea"/>
                <a:cs typeface="+mn-cs"/>
              </a:rPr>
              <a:t>No public viewing opportunities at Knock Airport</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IE" sz="3600" b="0" i="0" u="none" strike="noStrike" kern="1200" cap="none" spc="0" normalizeH="0" baseline="0" noProof="0" dirty="0">
              <a:ln>
                <a:noFill/>
              </a:ln>
              <a:solidFill>
                <a:srgbClr val="515151"/>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IE" sz="3600" b="0" i="0" u="none" strike="noStrike" kern="1200" cap="none" spc="0" normalizeH="0" baseline="0" noProof="0" dirty="0" smtClean="0">
              <a:ln>
                <a:noFill/>
              </a:ln>
              <a:solidFill>
                <a:srgbClr val="515151"/>
              </a:solidFill>
              <a:effectLst/>
              <a:uLnTx/>
              <a:uFillTx/>
              <a:latin typeface="Calibri" panose="020F0502020204030204"/>
              <a:ea typeface="+mn-ea"/>
              <a:cs typeface="+mn-cs"/>
            </a:endParaRPr>
          </a:p>
        </p:txBody>
      </p:sp>
      <p:sp>
        <p:nvSpPr>
          <p:cNvPr id="3" name="Pentagon 2"/>
          <p:cNvSpPr/>
          <p:nvPr/>
        </p:nvSpPr>
        <p:spPr>
          <a:xfrm>
            <a:off x="0" y="0"/>
            <a:ext cx="1044384" cy="781883"/>
          </a:xfrm>
          <a:prstGeom prst="homePlate">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5532852" y="-9591"/>
            <a:ext cx="6659148" cy="781886"/>
            <a:chOff x="5532852" y="-9591"/>
            <a:chExt cx="6659148" cy="781886"/>
          </a:xfrm>
        </p:grpSpPr>
        <p:sp>
          <p:nvSpPr>
            <p:cNvPr id="6" name="Chevron 5"/>
            <p:cNvSpPr/>
            <p:nvPr/>
          </p:nvSpPr>
          <p:spPr>
            <a:xfrm>
              <a:off x="5532852" y="-9588"/>
              <a:ext cx="1126295" cy="781883"/>
            </a:xfrm>
            <a:prstGeom prst="chevron">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Chevron 39"/>
            <p:cNvSpPr/>
            <p:nvPr/>
          </p:nvSpPr>
          <p:spPr>
            <a:xfrm>
              <a:off x="6504273" y="-9588"/>
              <a:ext cx="1126295" cy="781883"/>
            </a:xfrm>
            <a:prstGeom prst="chevron">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Chevron 43"/>
            <p:cNvSpPr/>
            <p:nvPr/>
          </p:nvSpPr>
          <p:spPr>
            <a:xfrm>
              <a:off x="7501323" y="-9589"/>
              <a:ext cx="1126295" cy="781883"/>
            </a:xfrm>
            <a:prstGeom prst="chevron">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8188657" y="-9591"/>
              <a:ext cx="4003343" cy="781885"/>
            </a:xfrm>
            <a:prstGeom prst="rect">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25869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4738" y="-25896"/>
            <a:ext cx="48881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5400" b="0" i="0" u="none" strike="noStrike" kern="1200" cap="none" spc="0" normalizeH="0" baseline="0" noProof="0" dirty="0" smtClean="0">
                <a:ln>
                  <a:noFill/>
                </a:ln>
                <a:solidFill>
                  <a:srgbClr val="515151"/>
                </a:solidFill>
                <a:effectLst/>
                <a:uLnTx/>
                <a:uFillTx/>
                <a:latin typeface="Calibri" panose="020F0502020204030204"/>
                <a:ea typeface="+mn-ea"/>
                <a:cs typeface="+mn-cs"/>
              </a:rPr>
              <a:t>Travel Advice</a:t>
            </a:r>
            <a:endParaRPr kumimoji="0" lang="en-IE" sz="5400" b="0" i="0" u="none" strike="noStrike" kern="1200" cap="none" spc="0" normalizeH="0" baseline="0" noProof="0" dirty="0">
              <a:ln>
                <a:noFill/>
              </a:ln>
              <a:solidFill>
                <a:srgbClr val="515151"/>
              </a:solidFill>
              <a:effectLst/>
              <a:uLnTx/>
              <a:uFillTx/>
              <a:latin typeface="Calibri" panose="020F0502020204030204"/>
              <a:ea typeface="+mn-ea"/>
              <a:cs typeface="+mn-cs"/>
            </a:endParaRPr>
          </a:p>
        </p:txBody>
      </p:sp>
      <p:sp>
        <p:nvSpPr>
          <p:cNvPr id="17" name="TextBox 16"/>
          <p:cNvSpPr txBox="1"/>
          <p:nvPr/>
        </p:nvSpPr>
        <p:spPr>
          <a:xfrm>
            <a:off x="1044384" y="1022043"/>
            <a:ext cx="10048732" cy="59862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003A72"/>
                </a:solidFill>
                <a:effectLst/>
                <a:uLnTx/>
                <a:uFillTx/>
                <a:latin typeface="Calibri" panose="020F0502020204030204"/>
                <a:ea typeface="+mn-ea"/>
                <a:cs typeface="+mn-cs"/>
              </a:rPr>
              <a:t>We encourage people travelling to Knock Shrine on Sunday the 26</a:t>
            </a:r>
            <a:r>
              <a:rPr kumimoji="0" lang="en-IE" sz="2800" b="0" i="0" u="none" strike="noStrike" kern="1200" cap="none" spc="0" normalizeH="0" baseline="30000" noProof="0" dirty="0">
                <a:ln>
                  <a:noFill/>
                </a:ln>
                <a:solidFill>
                  <a:srgbClr val="003A72"/>
                </a:solidFill>
                <a:effectLst/>
                <a:uLnTx/>
                <a:uFillTx/>
                <a:latin typeface="Calibri" panose="020F0502020204030204"/>
                <a:ea typeface="+mn-ea"/>
                <a:cs typeface="+mn-cs"/>
              </a:rPr>
              <a:t>th</a:t>
            </a:r>
            <a:r>
              <a:rPr kumimoji="0" lang="en-IE" sz="2800" b="0" i="0" u="none" strike="noStrike" kern="1200" cap="none" spc="0" normalizeH="0" baseline="0" noProof="0" dirty="0">
                <a:ln>
                  <a:noFill/>
                </a:ln>
                <a:solidFill>
                  <a:srgbClr val="003A72"/>
                </a:solidFill>
                <a:effectLst/>
                <a:uLnTx/>
                <a:uFillTx/>
                <a:latin typeface="Calibri" panose="020F0502020204030204"/>
                <a:ea typeface="+mn-ea"/>
                <a:cs typeface="+mn-cs"/>
              </a:rPr>
              <a:t> August to use </a:t>
            </a:r>
            <a:r>
              <a:rPr kumimoji="0" lang="en-IE" sz="2800" b="1" i="0" u="sng" strike="noStrike" kern="1200" cap="none" spc="0" normalizeH="0" baseline="0" noProof="0" dirty="0">
                <a:ln>
                  <a:noFill/>
                </a:ln>
                <a:solidFill>
                  <a:srgbClr val="003A72"/>
                </a:solidFill>
                <a:effectLst/>
                <a:uLnTx/>
                <a:uFillTx/>
                <a:latin typeface="Calibri" panose="020F0502020204030204"/>
                <a:ea typeface="+mn-ea"/>
                <a:cs typeface="+mn-cs"/>
              </a:rPr>
              <a:t>buses</a:t>
            </a:r>
            <a:r>
              <a:rPr kumimoji="0" lang="en-IE" sz="2800" b="0" i="0" u="none" strike="noStrike" kern="1200" cap="none" spc="0" normalizeH="0" baseline="0" noProof="0" dirty="0">
                <a:ln>
                  <a:noFill/>
                </a:ln>
                <a:solidFill>
                  <a:srgbClr val="003A72"/>
                </a:solidFill>
                <a:effectLst/>
                <a:uLnTx/>
                <a:uFillTx/>
                <a:latin typeface="Calibri" panose="020F0502020204030204"/>
                <a:ea typeface="+mn-ea"/>
                <a:cs typeface="+mn-cs"/>
              </a:rPr>
              <a:t>, </a:t>
            </a:r>
            <a:r>
              <a:rPr kumimoji="0" lang="en-IE" sz="2800" b="1" i="0" u="sng" strike="noStrike" kern="1200" cap="none" spc="0" normalizeH="0" baseline="0" noProof="0" dirty="0">
                <a:ln>
                  <a:noFill/>
                </a:ln>
                <a:solidFill>
                  <a:srgbClr val="003A72"/>
                </a:solidFill>
                <a:effectLst/>
                <a:uLnTx/>
                <a:uFillTx/>
                <a:latin typeface="Calibri" panose="020F0502020204030204"/>
                <a:ea typeface="+mn-ea"/>
                <a:cs typeface="+mn-cs"/>
              </a:rPr>
              <a:t>rail</a:t>
            </a:r>
            <a:r>
              <a:rPr kumimoji="0" lang="en-IE" sz="2800" b="0" i="0" u="none" strike="noStrike" kern="1200" cap="none" spc="0" normalizeH="0" baseline="0" noProof="0" dirty="0">
                <a:ln>
                  <a:noFill/>
                </a:ln>
                <a:solidFill>
                  <a:srgbClr val="003A72"/>
                </a:solidFill>
                <a:effectLst/>
                <a:uLnTx/>
                <a:uFillTx/>
                <a:latin typeface="Calibri" panose="020F0502020204030204"/>
                <a:ea typeface="+mn-ea"/>
                <a:cs typeface="+mn-cs"/>
              </a:rPr>
              <a:t> or </a:t>
            </a:r>
            <a:r>
              <a:rPr kumimoji="0" lang="en-IE" sz="2800" b="1" i="0" u="sng" strike="noStrike" kern="1200" cap="none" spc="0" normalizeH="0" baseline="0" noProof="0" dirty="0">
                <a:ln>
                  <a:noFill/>
                </a:ln>
                <a:solidFill>
                  <a:srgbClr val="003A72"/>
                </a:solidFill>
                <a:effectLst/>
                <a:uLnTx/>
                <a:uFillTx/>
                <a:latin typeface="Calibri" panose="020F0502020204030204"/>
                <a:ea typeface="+mn-ea"/>
                <a:cs typeface="+mn-cs"/>
              </a:rPr>
              <a:t>car pool</a:t>
            </a:r>
            <a:r>
              <a:rPr kumimoji="0" lang="en-IE" sz="2800" b="0" i="0" u="none" strike="noStrike" kern="1200" cap="none" spc="0" normalizeH="0" baseline="0" noProof="0" dirty="0">
                <a:ln>
                  <a:noFill/>
                </a:ln>
                <a:solidFill>
                  <a:srgbClr val="003A72"/>
                </a:solidFill>
                <a:effectLst/>
                <a:uLnTx/>
                <a:uFillTx/>
                <a:latin typeface="Calibri" panose="020F0502020204030204"/>
                <a:ea typeface="+mn-ea"/>
                <a:cs typeface="+mn-cs"/>
              </a:rPr>
              <a:t> to travel to the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dirty="0" smtClean="0">
              <a:ln>
                <a:noFill/>
              </a:ln>
              <a:solidFill>
                <a:srgbClr val="5151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smtClean="0">
                <a:ln>
                  <a:noFill/>
                </a:ln>
                <a:solidFill>
                  <a:srgbClr val="515151"/>
                </a:solidFill>
                <a:effectLst/>
                <a:uLnTx/>
                <a:uFillTx/>
                <a:latin typeface="Calibri" panose="020F0502020204030204"/>
                <a:ea typeface="+mn-ea"/>
                <a:cs typeface="+mn-cs"/>
              </a:rPr>
              <a:t>Private buses</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There will be designated parking area on the N17 for buses that travel to Knock Shrine. The advantage of travelling to the event by bus is that these patrons will have the </a:t>
            </a:r>
            <a:r>
              <a:rPr kumimoji="0" lang="en-IE" sz="2400" b="1" i="0" u="sng" strike="noStrike" kern="1200" cap="none" spc="0" normalizeH="0" baseline="0" noProof="0" dirty="0">
                <a:ln>
                  <a:noFill/>
                </a:ln>
                <a:solidFill>
                  <a:srgbClr val="515151"/>
                </a:solidFill>
                <a:effectLst/>
                <a:uLnTx/>
                <a:uFillTx/>
                <a:latin typeface="Calibri" panose="020F0502020204030204"/>
                <a:ea typeface="+mn-ea"/>
                <a:cs typeface="+mn-cs"/>
              </a:rPr>
              <a:t>shortest distance to walk</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 to Knock Shrine via a short walkway from the N17 to the event </a:t>
            </a:r>
            <a:r>
              <a:rPr kumimoji="0" lang="en-IE" sz="2400" b="0" i="0" u="none" strike="noStrike" kern="1200" cap="none" spc="0" normalizeH="0" baseline="0" noProof="0" dirty="0" smtClean="0">
                <a:ln>
                  <a:noFill/>
                </a:ln>
                <a:solidFill>
                  <a:srgbClr val="515151"/>
                </a:solidFill>
                <a:effectLst/>
                <a:uLnTx/>
                <a:uFillTx/>
                <a:latin typeface="Calibri" panose="020F0502020204030204"/>
                <a:ea typeface="+mn-ea"/>
                <a:cs typeface="+mn-cs"/>
              </a:rPr>
              <a:t>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smtClean="0">
              <a:ln>
                <a:noFill/>
              </a:ln>
              <a:solidFill>
                <a:srgbClr val="5151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515151"/>
                </a:solidFill>
                <a:effectLst/>
                <a:uLnTx/>
                <a:uFillTx/>
                <a:latin typeface="Calibri" panose="020F0502020204030204"/>
                <a:ea typeface="+mn-ea"/>
                <a:cs typeface="+mn-cs"/>
              </a:rPr>
              <a:t>Train</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2400" b="0" i="0" u="none" strike="noStrike" kern="1200" cap="none" spc="0" normalizeH="0" baseline="0" noProof="0" dirty="0" err="1">
                <a:ln>
                  <a:noFill/>
                </a:ln>
                <a:solidFill>
                  <a:srgbClr val="515151"/>
                </a:solidFill>
                <a:effectLst/>
                <a:uLnTx/>
                <a:uFillTx/>
                <a:latin typeface="Calibri" panose="020F0502020204030204"/>
                <a:ea typeface="+mn-ea"/>
                <a:cs typeface="+mn-cs"/>
              </a:rPr>
              <a:t>Iarnrod</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 </a:t>
            </a:r>
            <a:r>
              <a:rPr kumimoji="0" lang="en-IE" sz="2400" b="0" i="0" u="none" strike="noStrike" kern="1200" cap="none" spc="0" normalizeH="0" baseline="0" noProof="0" dirty="0" err="1">
                <a:ln>
                  <a:noFill/>
                </a:ln>
                <a:solidFill>
                  <a:srgbClr val="515151"/>
                </a:solidFill>
                <a:effectLst/>
                <a:uLnTx/>
                <a:uFillTx/>
                <a:latin typeface="Calibri" panose="020F0502020204030204"/>
                <a:ea typeface="+mn-ea"/>
                <a:cs typeface="+mn-cs"/>
              </a:rPr>
              <a:t>Eireann</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 plan to operate special trains in addition to normal services.  Bus </a:t>
            </a:r>
            <a:r>
              <a:rPr kumimoji="0" lang="en-IE" sz="2400" b="0" i="0" u="none" strike="noStrike" kern="1200" cap="none" spc="0" normalizeH="0" baseline="0" noProof="0" dirty="0" err="1">
                <a:ln>
                  <a:noFill/>
                </a:ln>
                <a:solidFill>
                  <a:srgbClr val="515151"/>
                </a:solidFill>
                <a:effectLst/>
                <a:uLnTx/>
                <a:uFillTx/>
                <a:latin typeface="Calibri" panose="020F0502020204030204"/>
                <a:ea typeface="+mn-ea"/>
                <a:cs typeface="+mn-cs"/>
              </a:rPr>
              <a:t>Eireann</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 will be operating shuttle buses between </a:t>
            </a:r>
            <a:r>
              <a:rPr kumimoji="0" lang="en-IE" sz="2400" b="0" i="0" u="none" strike="noStrike" kern="1200" cap="none" spc="0" normalizeH="0" baseline="0" noProof="0" dirty="0" err="1">
                <a:ln>
                  <a:noFill/>
                </a:ln>
                <a:solidFill>
                  <a:srgbClr val="515151"/>
                </a:solidFill>
                <a:effectLst/>
                <a:uLnTx/>
                <a:uFillTx/>
                <a:latin typeface="Calibri" panose="020F0502020204030204"/>
                <a:ea typeface="+mn-ea"/>
                <a:cs typeface="+mn-cs"/>
              </a:rPr>
              <a:t>Claremorris</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 Train Station and the outskirts of Knock Village. </a:t>
            </a:r>
            <a:r>
              <a:rPr kumimoji="0" lang="en-IE" sz="2400" b="0" i="0" u="none" strike="noStrike" kern="1200" cap="none" spc="0" normalizeH="0" baseline="0" noProof="0" dirty="0" smtClean="0">
                <a:ln>
                  <a:noFill/>
                </a:ln>
                <a:solidFill>
                  <a:srgbClr val="515151"/>
                </a:solidFill>
                <a:effectLst/>
                <a:uLnTx/>
                <a:uFillTx/>
                <a:latin typeface="Calibri" panose="020F0502020204030204"/>
                <a:ea typeface="+mn-ea"/>
                <a:cs typeface="+mn-cs"/>
              </a:rPr>
              <a:t>For </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further information: log on to </a:t>
            </a:r>
            <a:r>
              <a:rPr kumimoji="0" lang="en-IE" sz="2400" b="0" i="0" u="none" strike="noStrike" kern="1200" cap="none" spc="0" normalizeH="0" baseline="0" noProof="0" dirty="0" smtClean="0">
                <a:ln>
                  <a:noFill/>
                </a:ln>
                <a:solidFill>
                  <a:srgbClr val="515151"/>
                </a:solidFill>
                <a:effectLst/>
                <a:uLnTx/>
                <a:uFillTx/>
                <a:latin typeface="Calibri" panose="020F0502020204030204"/>
                <a:ea typeface="+mn-ea"/>
                <a:cs typeface="+mn-cs"/>
              </a:rPr>
              <a:t>www.irishrail.ie </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or contact  Customer Care on1-850-366222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4400" b="0" i="0" u="none" strike="noStrike" kern="1200" cap="none" spc="0" normalizeH="0" baseline="0" noProof="0" dirty="0" smtClean="0">
              <a:ln>
                <a:noFill/>
              </a:ln>
              <a:solidFill>
                <a:srgbClr val="515151"/>
              </a:solidFill>
              <a:effectLst/>
              <a:uLnTx/>
              <a:uFillTx/>
              <a:latin typeface="Calibri" panose="020F0502020204030204"/>
              <a:ea typeface="+mn-ea"/>
              <a:cs typeface="+mn-cs"/>
            </a:endParaRPr>
          </a:p>
        </p:txBody>
      </p:sp>
      <p:sp>
        <p:nvSpPr>
          <p:cNvPr id="3" name="Pentagon 2"/>
          <p:cNvSpPr/>
          <p:nvPr/>
        </p:nvSpPr>
        <p:spPr>
          <a:xfrm>
            <a:off x="0" y="0"/>
            <a:ext cx="1044384" cy="781883"/>
          </a:xfrm>
          <a:prstGeom prst="homePlate">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5532852" y="-9591"/>
            <a:ext cx="6659148" cy="781886"/>
            <a:chOff x="5532852" y="-9591"/>
            <a:chExt cx="6659148" cy="781886"/>
          </a:xfrm>
        </p:grpSpPr>
        <p:sp>
          <p:nvSpPr>
            <p:cNvPr id="6" name="Chevron 5"/>
            <p:cNvSpPr/>
            <p:nvPr/>
          </p:nvSpPr>
          <p:spPr>
            <a:xfrm>
              <a:off x="5532852" y="-9588"/>
              <a:ext cx="1126295" cy="781883"/>
            </a:xfrm>
            <a:prstGeom prst="chevron">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Chevron 39"/>
            <p:cNvSpPr/>
            <p:nvPr/>
          </p:nvSpPr>
          <p:spPr>
            <a:xfrm>
              <a:off x="6504273" y="-9588"/>
              <a:ext cx="1126295" cy="781883"/>
            </a:xfrm>
            <a:prstGeom prst="chevron">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Chevron 43"/>
            <p:cNvSpPr/>
            <p:nvPr/>
          </p:nvSpPr>
          <p:spPr>
            <a:xfrm>
              <a:off x="7501323" y="-9589"/>
              <a:ext cx="1126295" cy="781883"/>
            </a:xfrm>
            <a:prstGeom prst="chevron">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8188657" y="-9591"/>
              <a:ext cx="4003343" cy="781885"/>
            </a:xfrm>
            <a:prstGeom prst="rect">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00891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4738" y="-25896"/>
            <a:ext cx="48881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5400" b="0" i="0" u="none" strike="noStrike" kern="1200" cap="none" spc="0" normalizeH="0" baseline="0" noProof="0" dirty="0" smtClean="0">
                <a:ln>
                  <a:noFill/>
                </a:ln>
                <a:solidFill>
                  <a:srgbClr val="515151"/>
                </a:solidFill>
                <a:effectLst/>
                <a:uLnTx/>
                <a:uFillTx/>
                <a:latin typeface="Calibri" panose="020F0502020204030204"/>
                <a:ea typeface="+mn-ea"/>
                <a:cs typeface="+mn-cs"/>
              </a:rPr>
              <a:t>Travel Advice</a:t>
            </a:r>
            <a:endParaRPr kumimoji="0" lang="en-IE" sz="5400" b="0" i="0" u="none" strike="noStrike" kern="1200" cap="none" spc="0" normalizeH="0" baseline="0" noProof="0" dirty="0">
              <a:ln>
                <a:noFill/>
              </a:ln>
              <a:solidFill>
                <a:srgbClr val="515151"/>
              </a:solidFill>
              <a:effectLst/>
              <a:uLnTx/>
              <a:uFillTx/>
              <a:latin typeface="Calibri" panose="020F0502020204030204"/>
              <a:ea typeface="+mn-ea"/>
              <a:cs typeface="+mn-cs"/>
            </a:endParaRPr>
          </a:p>
        </p:txBody>
      </p:sp>
      <p:sp>
        <p:nvSpPr>
          <p:cNvPr id="17" name="TextBox 16"/>
          <p:cNvSpPr txBox="1"/>
          <p:nvPr/>
        </p:nvSpPr>
        <p:spPr>
          <a:xfrm>
            <a:off x="1044384" y="1022043"/>
            <a:ext cx="10048732" cy="54630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003A72"/>
                </a:solidFill>
                <a:effectLst/>
                <a:uLnTx/>
                <a:uFillTx/>
                <a:latin typeface="Calibri" panose="020F0502020204030204"/>
                <a:ea typeface="+mn-ea"/>
                <a:cs typeface="+mn-cs"/>
              </a:rPr>
              <a:t>We encourage people travelling to Knock Shrine on Sunday the 26</a:t>
            </a:r>
            <a:r>
              <a:rPr kumimoji="0" lang="en-IE" sz="2800" b="0" i="0" u="none" strike="noStrike" kern="1200" cap="none" spc="0" normalizeH="0" baseline="30000" noProof="0" dirty="0">
                <a:ln>
                  <a:noFill/>
                </a:ln>
                <a:solidFill>
                  <a:srgbClr val="003A72"/>
                </a:solidFill>
                <a:effectLst/>
                <a:uLnTx/>
                <a:uFillTx/>
                <a:latin typeface="Calibri" panose="020F0502020204030204"/>
                <a:ea typeface="+mn-ea"/>
                <a:cs typeface="+mn-cs"/>
              </a:rPr>
              <a:t>th</a:t>
            </a:r>
            <a:r>
              <a:rPr kumimoji="0" lang="en-IE" sz="2800" b="0" i="0" u="none" strike="noStrike" kern="1200" cap="none" spc="0" normalizeH="0" baseline="0" noProof="0" dirty="0">
                <a:ln>
                  <a:noFill/>
                </a:ln>
                <a:solidFill>
                  <a:srgbClr val="003A72"/>
                </a:solidFill>
                <a:effectLst/>
                <a:uLnTx/>
                <a:uFillTx/>
                <a:latin typeface="Calibri" panose="020F0502020204030204"/>
                <a:ea typeface="+mn-ea"/>
                <a:cs typeface="+mn-cs"/>
              </a:rPr>
              <a:t> August to use </a:t>
            </a:r>
            <a:r>
              <a:rPr kumimoji="0" lang="en-IE" sz="2800" b="1" i="0" u="sng" strike="noStrike" kern="1200" cap="none" spc="0" normalizeH="0" baseline="0" noProof="0" dirty="0">
                <a:ln>
                  <a:noFill/>
                </a:ln>
                <a:solidFill>
                  <a:srgbClr val="003A72"/>
                </a:solidFill>
                <a:effectLst/>
                <a:uLnTx/>
                <a:uFillTx/>
                <a:latin typeface="Calibri" panose="020F0502020204030204"/>
                <a:ea typeface="+mn-ea"/>
                <a:cs typeface="+mn-cs"/>
              </a:rPr>
              <a:t>buses</a:t>
            </a:r>
            <a:r>
              <a:rPr kumimoji="0" lang="en-IE" sz="2800" b="0" i="0" u="none" strike="noStrike" kern="1200" cap="none" spc="0" normalizeH="0" baseline="0" noProof="0" dirty="0">
                <a:ln>
                  <a:noFill/>
                </a:ln>
                <a:solidFill>
                  <a:srgbClr val="003A72"/>
                </a:solidFill>
                <a:effectLst/>
                <a:uLnTx/>
                <a:uFillTx/>
                <a:latin typeface="Calibri" panose="020F0502020204030204"/>
                <a:ea typeface="+mn-ea"/>
                <a:cs typeface="+mn-cs"/>
              </a:rPr>
              <a:t>, </a:t>
            </a:r>
            <a:r>
              <a:rPr kumimoji="0" lang="en-IE" sz="2800" b="1" i="0" u="sng" strike="noStrike" kern="1200" cap="none" spc="0" normalizeH="0" baseline="0" noProof="0" dirty="0">
                <a:ln>
                  <a:noFill/>
                </a:ln>
                <a:solidFill>
                  <a:srgbClr val="003A72"/>
                </a:solidFill>
                <a:effectLst/>
                <a:uLnTx/>
                <a:uFillTx/>
                <a:latin typeface="Calibri" panose="020F0502020204030204"/>
                <a:ea typeface="+mn-ea"/>
                <a:cs typeface="+mn-cs"/>
              </a:rPr>
              <a:t>rail</a:t>
            </a:r>
            <a:r>
              <a:rPr kumimoji="0" lang="en-IE" sz="2800" b="0" i="0" u="none" strike="noStrike" kern="1200" cap="none" spc="0" normalizeH="0" baseline="0" noProof="0" dirty="0">
                <a:ln>
                  <a:noFill/>
                </a:ln>
                <a:solidFill>
                  <a:srgbClr val="003A72"/>
                </a:solidFill>
                <a:effectLst/>
                <a:uLnTx/>
                <a:uFillTx/>
                <a:latin typeface="Calibri" panose="020F0502020204030204"/>
                <a:ea typeface="+mn-ea"/>
                <a:cs typeface="+mn-cs"/>
              </a:rPr>
              <a:t> or </a:t>
            </a:r>
            <a:r>
              <a:rPr kumimoji="0" lang="en-IE" sz="2800" b="1" i="0" u="sng" strike="noStrike" kern="1200" cap="none" spc="0" normalizeH="0" baseline="0" noProof="0" dirty="0">
                <a:ln>
                  <a:noFill/>
                </a:ln>
                <a:solidFill>
                  <a:srgbClr val="003A72"/>
                </a:solidFill>
                <a:effectLst/>
                <a:uLnTx/>
                <a:uFillTx/>
                <a:latin typeface="Calibri" panose="020F0502020204030204"/>
                <a:ea typeface="+mn-ea"/>
                <a:cs typeface="+mn-cs"/>
              </a:rPr>
              <a:t>car pool</a:t>
            </a:r>
            <a:r>
              <a:rPr kumimoji="0" lang="en-IE" sz="2800" b="0" i="0" u="none" strike="noStrike" kern="1200" cap="none" spc="0" normalizeH="0" baseline="0" noProof="0" dirty="0">
                <a:ln>
                  <a:noFill/>
                </a:ln>
                <a:solidFill>
                  <a:srgbClr val="003A72"/>
                </a:solidFill>
                <a:effectLst/>
                <a:uLnTx/>
                <a:uFillTx/>
                <a:latin typeface="Calibri" panose="020F0502020204030204"/>
                <a:ea typeface="+mn-ea"/>
                <a:cs typeface="+mn-cs"/>
              </a:rPr>
              <a:t> to travel to the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dirty="0" smtClean="0">
              <a:ln>
                <a:noFill/>
              </a:ln>
              <a:solidFill>
                <a:srgbClr val="5151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515151"/>
                </a:solidFill>
                <a:effectLst/>
                <a:uLnTx/>
                <a:uFillTx/>
                <a:latin typeface="Calibri" panose="020F0502020204030204"/>
                <a:ea typeface="+mn-ea"/>
                <a:cs typeface="+mn-cs"/>
              </a:rPr>
              <a:t>Bus </a:t>
            </a:r>
            <a:r>
              <a:rPr kumimoji="0" lang="en-IE" sz="2800" b="0" i="0" u="none" strike="noStrike" kern="1200" cap="none" spc="0" normalizeH="0" baseline="0" noProof="0" dirty="0" err="1">
                <a:ln>
                  <a:noFill/>
                </a:ln>
                <a:solidFill>
                  <a:srgbClr val="515151"/>
                </a:solidFill>
                <a:effectLst/>
                <a:uLnTx/>
                <a:uFillTx/>
                <a:latin typeface="Calibri" panose="020F0502020204030204"/>
                <a:ea typeface="+mn-ea"/>
                <a:cs typeface="+mn-cs"/>
              </a:rPr>
              <a:t>Éireann</a:t>
            </a:r>
            <a:r>
              <a:rPr kumimoji="0" lang="en-IE" sz="2800" b="0" i="0" u="none" strike="noStrike" kern="1200" cap="none" spc="0" normalizeH="0" baseline="0" noProof="0" dirty="0">
                <a:ln>
                  <a:noFill/>
                </a:ln>
                <a:solidFill>
                  <a:srgbClr val="515151"/>
                </a:solidFill>
                <a:effectLst/>
                <a:uLnTx/>
                <a:uFillTx/>
                <a:latin typeface="Calibri" panose="020F0502020204030204"/>
                <a:ea typeface="+mn-ea"/>
                <a:cs typeface="+mn-cs"/>
              </a:rPr>
              <a:t> </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2400" b="0" i="0" u="none" strike="noStrike" kern="1200" cap="none" spc="0" normalizeH="0" baseline="0" noProof="0" dirty="0" smtClean="0">
                <a:ln>
                  <a:noFill/>
                </a:ln>
                <a:solidFill>
                  <a:srgbClr val="515151"/>
                </a:solidFill>
                <a:effectLst/>
                <a:uLnTx/>
                <a:uFillTx/>
                <a:latin typeface="Calibri" panose="020F0502020204030204"/>
                <a:ea typeface="+mn-ea"/>
                <a:cs typeface="+mn-cs"/>
              </a:rPr>
              <a:t>Knock </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is served by Bus </a:t>
            </a:r>
            <a:r>
              <a:rPr kumimoji="0" lang="en-IE" sz="2400" b="0" i="0" u="none" strike="noStrike" kern="1200" cap="none" spc="0" normalizeH="0" baseline="0" noProof="0" dirty="0" err="1">
                <a:ln>
                  <a:noFill/>
                </a:ln>
                <a:solidFill>
                  <a:srgbClr val="515151"/>
                </a:solidFill>
                <a:effectLst/>
                <a:uLnTx/>
                <a:uFillTx/>
                <a:latin typeface="Calibri" panose="020F0502020204030204"/>
                <a:ea typeface="+mn-ea"/>
                <a:cs typeface="+mn-cs"/>
              </a:rPr>
              <a:t>Éireann</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 routes 440 (</a:t>
            </a:r>
            <a:r>
              <a:rPr kumimoji="0" lang="en-IE" sz="2400" b="0" i="0" u="none" strike="noStrike" kern="1200" cap="none" spc="0" normalizeH="0" baseline="0" noProof="0" dirty="0" err="1">
                <a:ln>
                  <a:noFill/>
                </a:ln>
                <a:solidFill>
                  <a:srgbClr val="515151"/>
                </a:solidFill>
                <a:effectLst/>
                <a:uLnTx/>
                <a:uFillTx/>
                <a:latin typeface="Calibri" panose="020F0502020204030204"/>
                <a:ea typeface="+mn-ea"/>
                <a:cs typeface="+mn-cs"/>
              </a:rPr>
              <a:t>Athlone</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 – Knock, Westport – </a:t>
            </a:r>
            <a:r>
              <a:rPr kumimoji="0" lang="en-IE" sz="2400" b="0" i="0" u="none" strike="noStrike" kern="1200" cap="none" spc="0" normalizeH="0" baseline="0" noProof="0" dirty="0" err="1">
                <a:ln>
                  <a:noFill/>
                </a:ln>
                <a:solidFill>
                  <a:srgbClr val="515151"/>
                </a:solidFill>
                <a:effectLst/>
                <a:uLnTx/>
                <a:uFillTx/>
                <a:latin typeface="Calibri" panose="020F0502020204030204"/>
                <a:ea typeface="+mn-ea"/>
                <a:cs typeface="+mn-cs"/>
              </a:rPr>
              <a:t>Castlebar</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 - Knock), 421 (</a:t>
            </a:r>
            <a:r>
              <a:rPr kumimoji="0" lang="en-IE" sz="2400" b="0" i="0" u="none" strike="noStrike" kern="1200" cap="none" spc="0" normalizeH="0" baseline="0" noProof="0" dirty="0" err="1">
                <a:ln>
                  <a:noFill/>
                </a:ln>
                <a:solidFill>
                  <a:srgbClr val="515151"/>
                </a:solidFill>
                <a:effectLst/>
                <a:uLnTx/>
                <a:uFillTx/>
                <a:latin typeface="Calibri" panose="020F0502020204030204"/>
                <a:ea typeface="+mn-ea"/>
                <a:cs typeface="+mn-cs"/>
              </a:rPr>
              <a:t>Swinford</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 - </a:t>
            </a:r>
            <a:r>
              <a:rPr kumimoji="0" lang="en-IE" sz="2400" b="0" i="0" u="none" strike="noStrike" kern="1200" cap="none" spc="0" normalizeH="0" baseline="0" noProof="0" dirty="0" err="1">
                <a:ln>
                  <a:noFill/>
                </a:ln>
                <a:solidFill>
                  <a:srgbClr val="515151"/>
                </a:solidFill>
                <a:effectLst/>
                <a:uLnTx/>
                <a:uFillTx/>
                <a:latin typeface="Calibri" panose="020F0502020204030204"/>
                <a:ea typeface="+mn-ea"/>
                <a:cs typeface="+mn-cs"/>
              </a:rPr>
              <a:t>Kiltimagh</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 Knock) and 64 (Galway – Knock - Sligo). </a:t>
            </a:r>
            <a:r>
              <a:rPr kumimoji="0" lang="en-IE" sz="2400" b="0" i="0" u="none" strike="noStrike" kern="1200" cap="none" spc="0" normalizeH="0" baseline="0" noProof="0" dirty="0" smtClean="0">
                <a:ln>
                  <a:noFill/>
                </a:ln>
                <a:solidFill>
                  <a:srgbClr val="515151"/>
                </a:solidFill>
                <a:effectLst/>
                <a:uLnTx/>
                <a:uFillTx/>
                <a:latin typeface="Calibri" panose="020F0502020204030204"/>
                <a:ea typeface="+mn-ea"/>
                <a:cs typeface="+mn-cs"/>
              </a:rPr>
              <a:t>Additional </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services will operate on these routes on the 26th August, space will be limited. </a:t>
            </a:r>
            <a:r>
              <a:rPr kumimoji="0" lang="en-IE" sz="2400" b="0" i="0" u="none" strike="noStrike" kern="1200" cap="none" spc="0" normalizeH="0" baseline="0" noProof="0" dirty="0" smtClean="0">
                <a:ln>
                  <a:noFill/>
                </a:ln>
                <a:solidFill>
                  <a:srgbClr val="515151"/>
                </a:solidFill>
                <a:effectLst/>
                <a:uLnTx/>
                <a:uFillTx/>
                <a:latin typeface="Calibri" panose="020F0502020204030204"/>
                <a:ea typeface="+mn-ea"/>
                <a:cs typeface="+mn-cs"/>
              </a:rPr>
              <a:t>For further information, log onto www.buseireann.ie or contact 1850-836611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000" b="0" i="0" u="none" strike="noStrike" kern="1200" cap="none" spc="0" normalizeH="0" baseline="0" noProof="0" dirty="0" smtClean="0">
              <a:ln>
                <a:noFill/>
              </a:ln>
              <a:solidFill>
                <a:srgbClr val="5151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smtClean="0">
                <a:ln>
                  <a:noFill/>
                </a:ln>
                <a:solidFill>
                  <a:srgbClr val="515151"/>
                </a:solidFill>
                <a:effectLst/>
                <a:uLnTx/>
                <a:uFillTx/>
                <a:latin typeface="Calibri" panose="020F0502020204030204"/>
                <a:ea typeface="+mn-ea"/>
                <a:cs typeface="+mn-cs"/>
              </a:rPr>
              <a:t>Carpool Parking</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2400" b="0" i="0" u="none" strike="noStrike" kern="1200" cap="none" spc="0" normalizeH="0" baseline="0" noProof="0" dirty="0" smtClean="0">
                <a:ln>
                  <a:noFill/>
                </a:ln>
                <a:solidFill>
                  <a:srgbClr val="515151"/>
                </a:solidFill>
                <a:effectLst/>
                <a:uLnTx/>
                <a:uFillTx/>
                <a:latin typeface="Calibri" panose="020F0502020204030204"/>
                <a:ea typeface="+mn-ea"/>
                <a:cs typeface="+mn-cs"/>
              </a:rPr>
              <a:t>There </a:t>
            </a:r>
            <a:r>
              <a:rPr kumimoji="0" lang="en-IE" sz="2400" b="0" i="0" u="none" strike="noStrike" kern="1200" cap="none" spc="0" normalizeH="0" baseline="0" noProof="0" dirty="0">
                <a:ln>
                  <a:noFill/>
                </a:ln>
                <a:solidFill>
                  <a:srgbClr val="515151"/>
                </a:solidFill>
                <a:effectLst/>
                <a:uLnTx/>
                <a:uFillTx/>
                <a:latin typeface="Calibri" panose="020F0502020204030204"/>
                <a:ea typeface="+mn-ea"/>
                <a:cs typeface="+mn-cs"/>
              </a:rPr>
              <a:t>will be car parking available on the outskirts of Knock Village. Please note that there is a considerable walk from the car parks due to the size, scale and location of this event. There will be no shuttle bus facility available between the car parks and the event site.</a:t>
            </a:r>
            <a:endParaRPr kumimoji="0" lang="en-IE" sz="4400" b="0" i="0" u="none" strike="noStrike" kern="1200" cap="none" spc="0" normalizeH="0" baseline="0" noProof="0" dirty="0" smtClean="0">
              <a:ln>
                <a:noFill/>
              </a:ln>
              <a:solidFill>
                <a:srgbClr val="515151"/>
              </a:solidFill>
              <a:effectLst/>
              <a:uLnTx/>
              <a:uFillTx/>
              <a:latin typeface="Calibri" panose="020F0502020204030204"/>
              <a:ea typeface="+mn-ea"/>
              <a:cs typeface="+mn-cs"/>
            </a:endParaRPr>
          </a:p>
        </p:txBody>
      </p:sp>
      <p:sp>
        <p:nvSpPr>
          <p:cNvPr id="3" name="Pentagon 2"/>
          <p:cNvSpPr/>
          <p:nvPr/>
        </p:nvSpPr>
        <p:spPr>
          <a:xfrm>
            <a:off x="0" y="0"/>
            <a:ext cx="1044384" cy="781883"/>
          </a:xfrm>
          <a:prstGeom prst="homePlate">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5532852" y="-9591"/>
            <a:ext cx="6659148" cy="781886"/>
            <a:chOff x="5532852" y="-9591"/>
            <a:chExt cx="6659148" cy="781886"/>
          </a:xfrm>
        </p:grpSpPr>
        <p:sp>
          <p:nvSpPr>
            <p:cNvPr id="6" name="Chevron 5"/>
            <p:cNvSpPr/>
            <p:nvPr/>
          </p:nvSpPr>
          <p:spPr>
            <a:xfrm>
              <a:off x="5532852" y="-9588"/>
              <a:ext cx="1126295" cy="781883"/>
            </a:xfrm>
            <a:prstGeom prst="chevron">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Chevron 39"/>
            <p:cNvSpPr/>
            <p:nvPr/>
          </p:nvSpPr>
          <p:spPr>
            <a:xfrm>
              <a:off x="6504273" y="-9588"/>
              <a:ext cx="1126295" cy="781883"/>
            </a:xfrm>
            <a:prstGeom prst="chevron">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Chevron 43"/>
            <p:cNvSpPr/>
            <p:nvPr/>
          </p:nvSpPr>
          <p:spPr>
            <a:xfrm>
              <a:off x="7501323" y="-9589"/>
              <a:ext cx="1126295" cy="781883"/>
            </a:xfrm>
            <a:prstGeom prst="chevron">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8188657" y="-9591"/>
              <a:ext cx="4003343" cy="781885"/>
            </a:xfrm>
            <a:prstGeom prst="rect">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62798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4738" y="-25896"/>
            <a:ext cx="48881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5400" b="0" i="0" u="none" strike="noStrike" kern="1200" cap="none" spc="0" normalizeH="0" baseline="0" noProof="0" dirty="0">
                <a:ln>
                  <a:noFill/>
                </a:ln>
                <a:solidFill>
                  <a:srgbClr val="515151"/>
                </a:solidFill>
                <a:effectLst/>
                <a:uLnTx/>
                <a:uFillTx/>
                <a:latin typeface="Calibri" panose="020F0502020204030204"/>
                <a:ea typeface="+mn-ea"/>
                <a:cs typeface="+mn-cs"/>
              </a:rPr>
              <a:t>Early Arrival</a:t>
            </a:r>
          </a:p>
        </p:txBody>
      </p:sp>
      <p:sp>
        <p:nvSpPr>
          <p:cNvPr id="17" name="TextBox 16"/>
          <p:cNvSpPr txBox="1"/>
          <p:nvPr/>
        </p:nvSpPr>
        <p:spPr>
          <a:xfrm>
            <a:off x="1044384" y="2352083"/>
            <a:ext cx="1004873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srgbClr val="003A72"/>
                </a:solidFill>
                <a:effectLst/>
                <a:uLnTx/>
                <a:uFillTx/>
                <a:latin typeface="Calibri" panose="020F0502020204030204"/>
                <a:ea typeface="+mn-ea"/>
                <a:cs typeface="+mn-cs"/>
              </a:rPr>
              <a:t>We advise early arrival to ensure ease of access to Knock Shrine and ask that all persons travelling to the event to </a:t>
            </a:r>
            <a:r>
              <a:rPr kumimoji="0" lang="en-IE" sz="3600" b="0" i="0" u="sng" strike="noStrike" kern="1200" cap="none" spc="0" normalizeH="0" baseline="0" noProof="0" dirty="0">
                <a:ln>
                  <a:noFill/>
                </a:ln>
                <a:solidFill>
                  <a:srgbClr val="003A72"/>
                </a:solidFill>
                <a:effectLst/>
                <a:uLnTx/>
                <a:uFillTx/>
                <a:latin typeface="Calibri" panose="020F0502020204030204"/>
                <a:ea typeface="+mn-ea"/>
                <a:cs typeface="+mn-cs"/>
              </a:rPr>
              <a:t>plan your return travel arrangements </a:t>
            </a:r>
            <a:r>
              <a:rPr kumimoji="0" lang="en-IE" sz="3600" b="0" i="0" u="none" strike="noStrike" kern="1200" cap="none" spc="0" normalizeH="0" baseline="0" noProof="0" dirty="0">
                <a:ln>
                  <a:noFill/>
                </a:ln>
                <a:solidFill>
                  <a:srgbClr val="003A72"/>
                </a:solidFill>
                <a:effectLst/>
                <a:uLnTx/>
                <a:uFillTx/>
                <a:latin typeface="Calibri" panose="020F0502020204030204"/>
                <a:ea typeface="+mn-ea"/>
                <a:cs typeface="+mn-cs"/>
              </a:rPr>
              <a:t>in advance</a:t>
            </a:r>
            <a:r>
              <a:rPr kumimoji="0" lang="en-IE" sz="3600" b="0" i="0" u="none" strike="noStrike" kern="1200" cap="none" spc="0" normalizeH="0" baseline="0" noProof="0" dirty="0" smtClean="0">
                <a:ln>
                  <a:noFill/>
                </a:ln>
                <a:solidFill>
                  <a:srgbClr val="003A72"/>
                </a:solidFill>
                <a:effectLst/>
                <a:uLnTx/>
                <a:uFillTx/>
                <a:latin typeface="Calibri" panose="020F0502020204030204"/>
                <a:ea typeface="+mn-ea"/>
                <a:cs typeface="+mn-cs"/>
              </a:rPr>
              <a:t>.</a:t>
            </a:r>
            <a:endParaRPr kumimoji="0" lang="en-IE" sz="3600" b="0" i="0" u="none" strike="noStrike" kern="1200" cap="none" spc="0" normalizeH="0" baseline="0" noProof="0" dirty="0">
              <a:ln>
                <a:noFill/>
              </a:ln>
              <a:solidFill>
                <a:srgbClr val="003A72"/>
              </a:solidFill>
              <a:effectLst/>
              <a:uLnTx/>
              <a:uFillTx/>
              <a:latin typeface="Calibri" panose="020F0502020204030204"/>
              <a:ea typeface="+mn-ea"/>
              <a:cs typeface="+mn-cs"/>
            </a:endParaRPr>
          </a:p>
        </p:txBody>
      </p:sp>
      <p:sp>
        <p:nvSpPr>
          <p:cNvPr id="3" name="Pentagon 2"/>
          <p:cNvSpPr/>
          <p:nvPr/>
        </p:nvSpPr>
        <p:spPr>
          <a:xfrm>
            <a:off x="0" y="0"/>
            <a:ext cx="1044384" cy="781883"/>
          </a:xfrm>
          <a:prstGeom prst="homePlate">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5532852" y="-9591"/>
            <a:ext cx="6659148" cy="781886"/>
            <a:chOff x="5532852" y="-9591"/>
            <a:chExt cx="6659148" cy="781886"/>
          </a:xfrm>
        </p:grpSpPr>
        <p:sp>
          <p:nvSpPr>
            <p:cNvPr id="6" name="Chevron 5"/>
            <p:cNvSpPr/>
            <p:nvPr/>
          </p:nvSpPr>
          <p:spPr>
            <a:xfrm>
              <a:off x="5532852" y="-9588"/>
              <a:ext cx="1126295" cy="781883"/>
            </a:xfrm>
            <a:prstGeom prst="chevron">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Chevron 39"/>
            <p:cNvSpPr/>
            <p:nvPr/>
          </p:nvSpPr>
          <p:spPr>
            <a:xfrm>
              <a:off x="6504273" y="-9588"/>
              <a:ext cx="1126295" cy="781883"/>
            </a:xfrm>
            <a:prstGeom prst="chevron">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Chevron 43"/>
            <p:cNvSpPr/>
            <p:nvPr/>
          </p:nvSpPr>
          <p:spPr>
            <a:xfrm>
              <a:off x="7501323" y="-9589"/>
              <a:ext cx="1126295" cy="781883"/>
            </a:xfrm>
            <a:prstGeom prst="chevron">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8188657" y="-9591"/>
              <a:ext cx="4003343" cy="781885"/>
            </a:xfrm>
            <a:prstGeom prst="rect">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92604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4738" y="-25896"/>
            <a:ext cx="48881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5400" b="0" i="0" u="none" strike="noStrike" kern="1200" cap="none" spc="0" normalizeH="0" baseline="0" noProof="0" dirty="0">
                <a:ln>
                  <a:noFill/>
                </a:ln>
                <a:solidFill>
                  <a:srgbClr val="515151"/>
                </a:solidFill>
                <a:effectLst/>
                <a:uLnTx/>
                <a:uFillTx/>
                <a:latin typeface="Calibri" panose="020F0502020204030204"/>
                <a:ea typeface="+mn-ea"/>
                <a:cs typeface="+mn-cs"/>
              </a:rPr>
              <a:t>R</a:t>
            </a:r>
            <a:r>
              <a:rPr kumimoji="0" lang="en-IE" sz="5400" b="0" i="0" u="none" strike="noStrike" kern="1200" cap="none" spc="0" normalizeH="0" baseline="0" noProof="0" dirty="0" smtClean="0">
                <a:ln>
                  <a:noFill/>
                </a:ln>
                <a:solidFill>
                  <a:srgbClr val="515151"/>
                </a:solidFill>
                <a:effectLst/>
                <a:uLnTx/>
                <a:uFillTx/>
                <a:latin typeface="Calibri" panose="020F0502020204030204"/>
                <a:ea typeface="+mn-ea"/>
                <a:cs typeface="+mn-cs"/>
              </a:rPr>
              <a:t>oad closures</a:t>
            </a:r>
            <a:endParaRPr kumimoji="0" lang="en-IE" sz="5400" b="0" i="0" u="none" strike="noStrike" kern="1200" cap="none" spc="0" normalizeH="0" baseline="0" noProof="0" dirty="0">
              <a:ln>
                <a:noFill/>
              </a:ln>
              <a:solidFill>
                <a:srgbClr val="515151"/>
              </a:solidFill>
              <a:effectLst/>
              <a:uLnTx/>
              <a:uFillTx/>
              <a:latin typeface="Calibri" panose="020F0502020204030204"/>
              <a:ea typeface="+mn-ea"/>
              <a:cs typeface="+mn-cs"/>
            </a:endParaRPr>
          </a:p>
        </p:txBody>
      </p:sp>
      <p:sp>
        <p:nvSpPr>
          <p:cNvPr id="17" name="TextBox 16"/>
          <p:cNvSpPr txBox="1"/>
          <p:nvPr/>
        </p:nvSpPr>
        <p:spPr>
          <a:xfrm>
            <a:off x="1044384" y="1102578"/>
            <a:ext cx="10048732"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smtClean="0">
                <a:ln>
                  <a:noFill/>
                </a:ln>
                <a:solidFill>
                  <a:srgbClr val="515151"/>
                </a:solidFill>
                <a:effectLst/>
                <a:uLnTx/>
                <a:uFillTx/>
                <a:latin typeface="Calibri" panose="020F0502020204030204"/>
                <a:ea typeface="+mn-ea"/>
                <a:cs typeface="+mn-cs"/>
              </a:rPr>
              <a:t>N17</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3600" b="0" i="0" u="none" strike="noStrike" kern="1200" cap="none" spc="0" normalizeH="0" baseline="0" noProof="0" dirty="0" smtClean="0">
                <a:ln>
                  <a:noFill/>
                </a:ln>
                <a:solidFill>
                  <a:srgbClr val="515151"/>
                </a:solidFill>
                <a:effectLst/>
                <a:uLnTx/>
                <a:uFillTx/>
                <a:latin typeface="Calibri" panose="020F0502020204030204"/>
                <a:ea typeface="+mn-ea"/>
                <a:cs typeface="+mn-cs"/>
              </a:rPr>
              <a:t>Closed from Charlestown to </a:t>
            </a:r>
            <a:r>
              <a:rPr kumimoji="0" lang="en-IE" sz="3600" b="0" i="0" u="none" strike="noStrike" kern="1200" cap="none" spc="0" normalizeH="0" baseline="0" noProof="0" dirty="0" err="1" smtClean="0">
                <a:ln>
                  <a:noFill/>
                </a:ln>
                <a:solidFill>
                  <a:srgbClr val="515151"/>
                </a:solidFill>
                <a:effectLst/>
                <a:uLnTx/>
                <a:uFillTx/>
                <a:latin typeface="Calibri" panose="020F0502020204030204"/>
                <a:ea typeface="+mn-ea"/>
                <a:cs typeface="+mn-cs"/>
              </a:rPr>
              <a:t>Claremorris</a:t>
            </a:r>
            <a:endParaRPr kumimoji="0" lang="en-IE" sz="3600" b="0" i="0" u="none" strike="noStrike" kern="1200" cap="none" spc="0" normalizeH="0" baseline="0" noProof="0" dirty="0" smtClean="0">
              <a:ln>
                <a:noFill/>
              </a:ln>
              <a:solidFill>
                <a:srgbClr val="515151"/>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3600" b="0" i="0" u="none" strike="noStrike" kern="1200" cap="none" spc="0" normalizeH="0" baseline="0" noProof="0" dirty="0">
                <a:ln>
                  <a:noFill/>
                </a:ln>
                <a:solidFill>
                  <a:srgbClr val="515151"/>
                </a:solidFill>
                <a:effectLst/>
                <a:uLnTx/>
                <a:uFillTx/>
                <a:latin typeface="Calibri" panose="020F0502020204030204"/>
                <a:ea typeface="+mn-ea"/>
                <a:cs typeface="+mn-cs"/>
              </a:rPr>
              <a:t>12midnight on Saturday 25 August - 3pm on Sunday 26 </a:t>
            </a:r>
            <a:r>
              <a:rPr kumimoji="0" lang="en-IE" sz="3600" b="0" i="0" u="none" strike="noStrike" kern="1200" cap="none" spc="0" normalizeH="0" baseline="0" noProof="0" dirty="0" smtClean="0">
                <a:ln>
                  <a:noFill/>
                </a:ln>
                <a:solidFill>
                  <a:srgbClr val="515151"/>
                </a:solidFill>
                <a:effectLst/>
                <a:uLnTx/>
                <a:uFillTx/>
                <a:latin typeface="Calibri" panose="020F0502020204030204"/>
                <a:ea typeface="+mn-ea"/>
                <a:cs typeface="+mn-cs"/>
              </a:rPr>
              <a:t>August</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3600" b="0" i="0" u="none" strike="noStrike" kern="1200" cap="none" spc="0" normalizeH="0" baseline="0" noProof="0" dirty="0" smtClean="0">
                <a:ln>
                  <a:noFill/>
                </a:ln>
                <a:solidFill>
                  <a:srgbClr val="515151"/>
                </a:solidFill>
                <a:effectLst/>
                <a:uLnTx/>
                <a:uFillTx/>
                <a:latin typeface="Calibri" panose="020F0502020204030204"/>
                <a:ea typeface="+mn-ea"/>
                <a:cs typeface="+mn-cs"/>
              </a:rPr>
              <a:t>Limited &amp; local access only</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IE" sz="3600" b="0" i="0" u="none" strike="noStrike" kern="1200" cap="none" spc="0" normalizeH="0" baseline="0" noProof="0" dirty="0">
              <a:ln>
                <a:noFill/>
              </a:ln>
              <a:solidFill>
                <a:srgbClr val="5151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a:ln>
                  <a:noFill/>
                </a:ln>
                <a:solidFill>
                  <a:srgbClr val="515151"/>
                </a:solidFill>
                <a:effectLst/>
                <a:uLnTx/>
                <a:uFillTx/>
                <a:latin typeface="Calibri" panose="020F0502020204030204"/>
                <a:ea typeface="+mn-ea"/>
                <a:cs typeface="+mn-cs"/>
              </a:rPr>
              <a:t>Ireland West Airport</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3600" b="0" i="0" u="none" strike="noStrike" kern="1200" cap="none" spc="0" normalizeH="0" baseline="0" noProof="0" dirty="0">
                <a:ln>
                  <a:noFill/>
                </a:ln>
                <a:solidFill>
                  <a:srgbClr val="515151"/>
                </a:solidFill>
                <a:effectLst/>
                <a:uLnTx/>
                <a:uFillTx/>
                <a:latin typeface="Calibri" panose="020F0502020204030204"/>
                <a:ea typeface="+mn-ea"/>
                <a:cs typeface="+mn-cs"/>
              </a:rPr>
              <a:t>Diversions on N17 for Departures/Arrivals to and from Ireland West Airport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3600" b="0" i="0" u="none" strike="noStrike" kern="1200" cap="none" spc="0" normalizeH="0" baseline="0" noProof="0" dirty="0" smtClean="0">
              <a:ln>
                <a:noFill/>
              </a:ln>
              <a:solidFill>
                <a:srgbClr val="515151"/>
              </a:solidFill>
              <a:effectLst/>
              <a:uLnTx/>
              <a:uFillTx/>
              <a:latin typeface="Calibri" panose="020F0502020204030204"/>
              <a:ea typeface="+mn-ea"/>
              <a:cs typeface="+mn-cs"/>
            </a:endParaRPr>
          </a:p>
        </p:txBody>
      </p:sp>
      <p:sp>
        <p:nvSpPr>
          <p:cNvPr id="3" name="Pentagon 2"/>
          <p:cNvSpPr/>
          <p:nvPr/>
        </p:nvSpPr>
        <p:spPr>
          <a:xfrm>
            <a:off x="0" y="0"/>
            <a:ext cx="1044384" cy="781883"/>
          </a:xfrm>
          <a:prstGeom prst="homePlate">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5532852" y="-9591"/>
            <a:ext cx="6659148" cy="781886"/>
            <a:chOff x="5532852" y="-9591"/>
            <a:chExt cx="6659148" cy="781886"/>
          </a:xfrm>
        </p:grpSpPr>
        <p:sp>
          <p:nvSpPr>
            <p:cNvPr id="6" name="Chevron 5"/>
            <p:cNvSpPr/>
            <p:nvPr/>
          </p:nvSpPr>
          <p:spPr>
            <a:xfrm>
              <a:off x="5532852" y="-9588"/>
              <a:ext cx="1126295" cy="781883"/>
            </a:xfrm>
            <a:prstGeom prst="chevron">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Chevron 39"/>
            <p:cNvSpPr/>
            <p:nvPr/>
          </p:nvSpPr>
          <p:spPr>
            <a:xfrm>
              <a:off x="6504273" y="-9588"/>
              <a:ext cx="1126295" cy="781883"/>
            </a:xfrm>
            <a:prstGeom prst="chevron">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Chevron 43"/>
            <p:cNvSpPr/>
            <p:nvPr/>
          </p:nvSpPr>
          <p:spPr>
            <a:xfrm>
              <a:off x="7501323" y="-9589"/>
              <a:ext cx="1126295" cy="781883"/>
            </a:xfrm>
            <a:prstGeom prst="chevron">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8188657" y="-9591"/>
              <a:ext cx="4003343" cy="781885"/>
            </a:xfrm>
            <a:prstGeom prst="rect">
              <a:avLst/>
            </a:prstGeom>
            <a:solidFill>
              <a:srgbClr val="003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97661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85710" cy="6858000"/>
          </a:xfrm>
          <a:prstGeom prst="rect">
            <a:avLst/>
          </a:prstGeom>
          <a:noFill/>
          <a:ln>
            <a:noFill/>
          </a:ln>
        </p:spPr>
      </p:pic>
      <p:sp>
        <p:nvSpPr>
          <p:cNvPr id="3" name="Rectangle 2"/>
          <p:cNvSpPr/>
          <p:nvPr/>
        </p:nvSpPr>
        <p:spPr>
          <a:xfrm>
            <a:off x="6993082" y="220429"/>
            <a:ext cx="5060374" cy="6417141"/>
          </a:xfrm>
          <a:prstGeom prst="rect">
            <a:avLst/>
          </a:prstGeom>
          <a:solidFill>
            <a:srgbClr val="003A72"/>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IE" sz="3200" b="0" i="0" u="none" strike="noStrike" kern="1200" cap="none" spc="0" normalizeH="0" baseline="0" noProof="0" dirty="0">
                <a:ln>
                  <a:noFill/>
                </a:ln>
                <a:solidFill>
                  <a:srgbClr val="E8E8E8"/>
                </a:solidFill>
                <a:effectLst/>
                <a:uLnTx/>
                <a:uFillTx/>
                <a:latin typeface="Calibri" panose="020F0502020204030204"/>
                <a:ea typeface="Times New Roman" panose="02020603050405020304" pitchFamily="18" charset="0"/>
                <a:cs typeface="+mn-cs"/>
              </a:rPr>
              <a:t>Road Closures – N17 (30 KM)</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E8E8E8"/>
                </a:solidFill>
                <a:effectLst/>
                <a:uLnTx/>
                <a:uFillTx/>
                <a:latin typeface="Calibri" panose="020F0502020204030204" pitchFamily="34" charset="0"/>
                <a:ea typeface="Times New Roman" panose="02020603050405020304" pitchFamily="18" charset="0"/>
                <a:cs typeface="+mn-cs"/>
              </a:rPr>
              <a:t> </a:t>
            </a:r>
            <a:endParaRPr kumimoji="0" lang="en-IE" sz="1800" b="0" i="0" u="none" strike="noStrike" kern="1200" cap="none" spc="0" normalizeH="0" baseline="0" noProof="0" dirty="0">
              <a:ln>
                <a:noFill/>
              </a:ln>
              <a:solidFill>
                <a:srgbClr val="E8E8E8"/>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srgbClr val="E8E8E8"/>
                </a:solidFill>
                <a:effectLst/>
                <a:uLnTx/>
                <a:uFillTx/>
                <a:latin typeface="Calibri" panose="020F0502020204030204"/>
                <a:ea typeface="Times New Roman" panose="02020603050405020304" pitchFamily="18" charset="0"/>
                <a:cs typeface="+mn-cs"/>
              </a:rPr>
              <a:t>The traffic management plan will commence with the closure of the N17 at 12 midnight on Saturday 25</a:t>
            </a:r>
            <a:r>
              <a:rPr kumimoji="0" lang="en-IE" sz="2400" b="0" i="0" u="none" strike="noStrike" kern="1200" cap="none" spc="0" normalizeH="0" baseline="30000" noProof="0" dirty="0">
                <a:ln>
                  <a:noFill/>
                </a:ln>
                <a:solidFill>
                  <a:srgbClr val="E8E8E8"/>
                </a:solidFill>
                <a:effectLst/>
                <a:uLnTx/>
                <a:uFillTx/>
                <a:latin typeface="Calibri" panose="020F0502020204030204"/>
                <a:ea typeface="Times New Roman" panose="02020603050405020304" pitchFamily="18" charset="0"/>
                <a:cs typeface="+mn-cs"/>
              </a:rPr>
              <a:t>th</a:t>
            </a:r>
            <a:r>
              <a:rPr kumimoji="0" lang="en-IE" sz="2400" b="0" i="0" u="none" strike="noStrike" kern="1200" cap="none" spc="0" normalizeH="0" baseline="0" noProof="0" dirty="0">
                <a:ln>
                  <a:noFill/>
                </a:ln>
                <a:solidFill>
                  <a:srgbClr val="E8E8E8"/>
                </a:solidFill>
                <a:effectLst/>
                <a:uLnTx/>
                <a:uFillTx/>
                <a:latin typeface="Calibri" panose="020F0502020204030204"/>
                <a:ea typeface="Times New Roman" panose="02020603050405020304" pitchFamily="18" charset="0"/>
                <a:cs typeface="+mn-cs"/>
              </a:rPr>
              <a:t> of August 2018 until approximately 3pm on Sunday 26</a:t>
            </a:r>
            <a:r>
              <a:rPr kumimoji="0" lang="en-IE" sz="2400" b="0" i="0" u="none" strike="noStrike" kern="1200" cap="none" spc="0" normalizeH="0" baseline="30000" noProof="0" dirty="0">
                <a:ln>
                  <a:noFill/>
                </a:ln>
                <a:solidFill>
                  <a:srgbClr val="E8E8E8"/>
                </a:solidFill>
                <a:effectLst/>
                <a:uLnTx/>
                <a:uFillTx/>
                <a:latin typeface="Calibri" panose="020F0502020204030204"/>
                <a:ea typeface="Times New Roman" panose="02020603050405020304" pitchFamily="18" charset="0"/>
                <a:cs typeface="+mn-cs"/>
              </a:rPr>
              <a:t>th</a:t>
            </a:r>
            <a:r>
              <a:rPr kumimoji="0" lang="en-IE" sz="2400" b="0" i="0" u="none" strike="noStrike" kern="1200" cap="none" spc="0" normalizeH="0" baseline="0" noProof="0" dirty="0">
                <a:ln>
                  <a:noFill/>
                </a:ln>
                <a:solidFill>
                  <a:srgbClr val="E8E8E8"/>
                </a:solidFill>
                <a:effectLst/>
                <a:uLnTx/>
                <a:uFillTx/>
                <a:latin typeface="Calibri" panose="020F0502020204030204"/>
                <a:ea typeface="Times New Roman" panose="02020603050405020304" pitchFamily="18" charset="0"/>
                <a:cs typeface="+mn-cs"/>
              </a:rPr>
              <a:t> August. The N17 will be closed from </a:t>
            </a:r>
            <a:r>
              <a:rPr kumimoji="0" lang="en-IE" sz="2400" b="0" i="0" u="none" strike="noStrike" kern="1200" cap="none" spc="0" normalizeH="0" baseline="0" noProof="0" dirty="0" err="1">
                <a:ln>
                  <a:noFill/>
                </a:ln>
                <a:solidFill>
                  <a:srgbClr val="E8E8E8"/>
                </a:solidFill>
                <a:effectLst/>
                <a:uLnTx/>
                <a:uFillTx/>
                <a:latin typeface="Calibri" panose="020F0502020204030204"/>
                <a:ea typeface="Times New Roman" panose="02020603050405020304" pitchFamily="18" charset="0"/>
                <a:cs typeface="+mn-cs"/>
              </a:rPr>
              <a:t>Claremorris</a:t>
            </a:r>
            <a:r>
              <a:rPr kumimoji="0" lang="en-IE" sz="2400" b="0" i="0" u="none" strike="noStrike" kern="1200" cap="none" spc="0" normalizeH="0" baseline="0" noProof="0" dirty="0">
                <a:ln>
                  <a:noFill/>
                </a:ln>
                <a:solidFill>
                  <a:srgbClr val="E8E8E8"/>
                </a:solidFill>
                <a:effectLst/>
                <a:uLnTx/>
                <a:uFillTx/>
                <a:latin typeface="Calibri" panose="020F0502020204030204"/>
                <a:ea typeface="Times New Roman" panose="02020603050405020304" pitchFamily="18" charset="0"/>
                <a:cs typeface="+mn-cs"/>
              </a:rPr>
              <a:t> to Charlestown – 30 kilometres.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srgbClr val="E8E8E8"/>
                </a:solidFill>
                <a:effectLst/>
                <a:uLnTx/>
                <a:uFillTx/>
                <a:latin typeface="Calibri" panose="020F0502020204030204"/>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srgbClr val="E8E8E8"/>
                </a:solidFill>
                <a:effectLst/>
                <a:uLnTx/>
                <a:uFillTx/>
                <a:latin typeface="Calibri" panose="020F0502020204030204"/>
                <a:ea typeface="Times New Roman" panose="02020603050405020304" pitchFamily="18" charset="0"/>
                <a:cs typeface="+mn-cs"/>
              </a:rPr>
              <a:t>The N17 will be have limited access from </a:t>
            </a:r>
            <a:r>
              <a:rPr kumimoji="0" lang="en-IE" sz="2400" b="0" i="0" u="none" strike="noStrike" kern="1200" cap="none" spc="0" normalizeH="0" baseline="0" noProof="0" dirty="0" err="1">
                <a:ln>
                  <a:noFill/>
                </a:ln>
                <a:solidFill>
                  <a:srgbClr val="E8E8E8"/>
                </a:solidFill>
                <a:effectLst/>
                <a:uLnTx/>
                <a:uFillTx/>
                <a:latin typeface="Calibri" panose="020F0502020204030204"/>
                <a:ea typeface="Times New Roman" panose="02020603050405020304" pitchFamily="18" charset="0"/>
                <a:cs typeface="+mn-cs"/>
              </a:rPr>
              <a:t>Claremorris</a:t>
            </a:r>
            <a:r>
              <a:rPr kumimoji="0" lang="en-IE" sz="2400" b="0" i="0" u="none" strike="noStrike" kern="1200" cap="none" spc="0" normalizeH="0" baseline="0" noProof="0" dirty="0">
                <a:ln>
                  <a:noFill/>
                </a:ln>
                <a:solidFill>
                  <a:srgbClr val="E8E8E8"/>
                </a:solidFill>
                <a:effectLst/>
                <a:uLnTx/>
                <a:uFillTx/>
                <a:latin typeface="Calibri" panose="020F0502020204030204"/>
                <a:ea typeface="Times New Roman" panose="02020603050405020304" pitchFamily="18" charset="0"/>
                <a:cs typeface="+mn-cs"/>
              </a:rPr>
              <a:t> to Knock - restricted to residents and ticket holders only for the visit of Pope Francis to Knock Shrine</a:t>
            </a:r>
            <a:r>
              <a:rPr kumimoji="0" lang="en-IE" sz="2400" b="0" i="0" u="none" strike="noStrike" kern="1200" cap="none" spc="0" normalizeH="0" baseline="0" noProof="0" dirty="0" smtClean="0">
                <a:ln>
                  <a:noFill/>
                </a:ln>
                <a:solidFill>
                  <a:srgbClr val="E8E8E8"/>
                </a:solidFill>
                <a:effectLst/>
                <a:uLnTx/>
                <a:uFillTx/>
                <a:latin typeface="Calibri" panose="020F0502020204030204"/>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a:ln>
                <a:noFill/>
              </a:ln>
              <a:solidFill>
                <a:srgbClr val="515151"/>
              </a:solidFill>
              <a:effectLst/>
              <a:uLnTx/>
              <a:uFillTx/>
              <a:latin typeface="Calibri" panose="020F0502020204030204"/>
              <a:ea typeface="Times New Roman" panose="02020603050405020304" pitchFamily="18" charset="0"/>
              <a:cs typeface="+mn-cs"/>
            </a:endParaRPr>
          </a:p>
        </p:txBody>
      </p:sp>
    </p:spTree>
    <p:extLst>
      <p:ext uri="{BB962C8B-B14F-4D97-AF65-F5344CB8AC3E}">
        <p14:creationId xmlns:p14="http://schemas.microsoft.com/office/powerpoint/2010/main" val="225211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A72"/>
        </a:solidFill>
        <a:effectLst/>
      </p:bgPr>
    </p:bg>
    <p:spTree>
      <p:nvGrpSpPr>
        <p:cNvPr id="1" name=""/>
        <p:cNvGrpSpPr/>
        <p:nvPr/>
      </p:nvGrpSpPr>
      <p:grpSpPr>
        <a:xfrm>
          <a:off x="0" y="0"/>
          <a:ext cx="0" cy="0"/>
          <a:chOff x="0" y="0"/>
          <a:chExt cx="0" cy="0"/>
        </a:xfrm>
      </p:grpSpPr>
      <p:sp>
        <p:nvSpPr>
          <p:cNvPr id="14" name="TextBox 13"/>
          <p:cNvSpPr txBox="1"/>
          <p:nvPr/>
        </p:nvSpPr>
        <p:spPr>
          <a:xfrm>
            <a:off x="1074738" y="-25896"/>
            <a:ext cx="48881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5400" b="0" i="0" u="none" strike="noStrike" kern="1200" cap="none" spc="0" normalizeH="0" baseline="0" noProof="0" dirty="0">
                <a:ln>
                  <a:noFill/>
                </a:ln>
                <a:solidFill>
                  <a:srgbClr val="E8E8E8"/>
                </a:solidFill>
                <a:effectLst/>
                <a:uLnTx/>
                <a:uFillTx/>
                <a:latin typeface="Calibri" panose="020F0502020204030204"/>
                <a:ea typeface="+mn-ea"/>
                <a:cs typeface="+mn-cs"/>
              </a:rPr>
              <a:t>Practical Advice</a:t>
            </a:r>
          </a:p>
        </p:txBody>
      </p:sp>
      <p:sp>
        <p:nvSpPr>
          <p:cNvPr id="17" name="TextBox 16"/>
          <p:cNvSpPr txBox="1"/>
          <p:nvPr/>
        </p:nvSpPr>
        <p:spPr>
          <a:xfrm>
            <a:off x="511627" y="1072426"/>
            <a:ext cx="11168743"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srgbClr val="E8E8E8"/>
                </a:solidFill>
                <a:effectLst/>
                <a:uLnTx/>
                <a:uFillTx/>
                <a:latin typeface="Calibri" panose="020F0502020204030204"/>
                <a:ea typeface="+mn-ea"/>
                <a:cs typeface="+mn-cs"/>
              </a:rPr>
              <a:t>Please note the </a:t>
            </a:r>
            <a:r>
              <a:rPr kumimoji="0" lang="en-IE" sz="3600" b="0" i="0" u="none" strike="noStrike" kern="1200" cap="none" spc="0" normalizeH="0" baseline="0" noProof="0" dirty="0" smtClean="0">
                <a:ln>
                  <a:noFill/>
                </a:ln>
                <a:solidFill>
                  <a:srgbClr val="E8E8E8"/>
                </a:solidFill>
                <a:effectLst/>
                <a:uLnTx/>
                <a:uFillTx/>
                <a:latin typeface="Calibri" panose="020F0502020204030204"/>
                <a:ea typeface="+mn-ea"/>
                <a:cs typeface="+mn-cs"/>
              </a:rPr>
              <a:t>event in Knock is </a:t>
            </a:r>
            <a:r>
              <a:rPr kumimoji="0" lang="en-IE" sz="3600" b="0" i="0" u="sng" strike="noStrike" kern="1200" cap="none" spc="0" normalizeH="0" baseline="0" noProof="0" dirty="0">
                <a:ln>
                  <a:noFill/>
                </a:ln>
                <a:solidFill>
                  <a:srgbClr val="E8E8E8"/>
                </a:solidFill>
                <a:effectLst/>
                <a:uLnTx/>
                <a:uFillTx/>
                <a:latin typeface="Calibri" panose="020F0502020204030204"/>
                <a:ea typeface="+mn-ea"/>
                <a:cs typeface="+mn-cs"/>
              </a:rPr>
              <a:t>SOLD-OUT</a:t>
            </a:r>
            <a:r>
              <a:rPr kumimoji="0" lang="en-IE" sz="3600" b="0" i="0" u="none" strike="noStrike" kern="1200" cap="none" spc="0" normalizeH="0" baseline="0" noProof="0" dirty="0">
                <a:ln>
                  <a:noFill/>
                </a:ln>
                <a:solidFill>
                  <a:srgbClr val="E8E8E8"/>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3600" b="0" i="0" u="none" strike="noStrike" kern="1200" cap="none" spc="0" normalizeH="0" baseline="0" noProof="0" dirty="0" smtClean="0">
              <a:ln>
                <a:noFill/>
              </a:ln>
              <a:solidFill>
                <a:srgbClr val="E8E8E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smtClean="0">
                <a:ln>
                  <a:noFill/>
                </a:ln>
                <a:solidFill>
                  <a:srgbClr val="E8E8E8"/>
                </a:solidFill>
                <a:effectLst/>
                <a:uLnTx/>
                <a:uFillTx/>
                <a:latin typeface="Calibri" panose="020F0502020204030204"/>
                <a:ea typeface="+mn-ea"/>
                <a:cs typeface="+mn-cs"/>
              </a:rPr>
              <a:t>This </a:t>
            </a:r>
            <a:r>
              <a:rPr kumimoji="0" lang="en-IE" sz="3600" b="0" i="0" u="none" strike="noStrike" kern="1200" cap="none" spc="0" normalizeH="0" baseline="0" noProof="0" dirty="0">
                <a:ln>
                  <a:noFill/>
                </a:ln>
                <a:solidFill>
                  <a:srgbClr val="E8E8E8"/>
                </a:solidFill>
                <a:effectLst/>
                <a:uLnTx/>
                <a:uFillTx/>
                <a:latin typeface="Calibri" panose="020F0502020204030204"/>
                <a:ea typeface="+mn-ea"/>
                <a:cs typeface="+mn-cs"/>
              </a:rPr>
              <a:t>event is taking place outdoors at Knock Shrine. Every adult and every child in attendance will require a ticket to access the Knock Shrine domain on 26th August 2018. </a:t>
            </a:r>
            <a:endParaRPr kumimoji="0" lang="en-IE" sz="3600" b="0" i="0" u="none" strike="noStrike" kern="1200" cap="none" spc="0" normalizeH="0" baseline="0" noProof="0" dirty="0" smtClean="0">
              <a:ln>
                <a:noFill/>
              </a:ln>
              <a:solidFill>
                <a:srgbClr val="E8E8E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3600" b="0" i="0" u="none" strike="noStrike" kern="1200" cap="none" spc="0" normalizeH="0" baseline="0" noProof="0" dirty="0">
              <a:ln>
                <a:noFill/>
              </a:ln>
              <a:solidFill>
                <a:srgbClr val="E8E8E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smtClean="0">
                <a:ln>
                  <a:noFill/>
                </a:ln>
                <a:solidFill>
                  <a:srgbClr val="E8E8E8"/>
                </a:solidFill>
                <a:effectLst/>
                <a:uLnTx/>
                <a:uFillTx/>
                <a:latin typeface="Calibri" panose="020F0502020204030204"/>
                <a:ea typeface="+mn-ea"/>
                <a:cs typeface="+mn-cs"/>
              </a:rPr>
              <a:t>Under </a:t>
            </a:r>
            <a:r>
              <a:rPr kumimoji="0" lang="en-IE" sz="3600" b="0" i="0" u="none" strike="noStrike" kern="1200" cap="none" spc="0" normalizeH="0" baseline="0" noProof="0" dirty="0">
                <a:ln>
                  <a:noFill/>
                </a:ln>
                <a:solidFill>
                  <a:srgbClr val="E8E8E8"/>
                </a:solidFill>
                <a:effectLst/>
                <a:uLnTx/>
                <a:uFillTx/>
                <a:latin typeface="Calibri" panose="020F0502020204030204"/>
                <a:ea typeface="+mn-ea"/>
                <a:cs typeface="+mn-cs"/>
              </a:rPr>
              <a:t>18s must be accompanied by an adult. All tickets will be for standing sections.</a:t>
            </a:r>
          </a:p>
        </p:txBody>
      </p:sp>
      <p:sp>
        <p:nvSpPr>
          <p:cNvPr id="3" name="Pentagon 2"/>
          <p:cNvSpPr/>
          <p:nvPr/>
        </p:nvSpPr>
        <p:spPr>
          <a:xfrm>
            <a:off x="0" y="0"/>
            <a:ext cx="1044384" cy="781883"/>
          </a:xfrm>
          <a:prstGeom prst="homePlate">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5532852" y="-9591"/>
            <a:ext cx="6659148" cy="781886"/>
            <a:chOff x="5532852" y="-9591"/>
            <a:chExt cx="6659148" cy="781886"/>
          </a:xfrm>
        </p:grpSpPr>
        <p:sp>
          <p:nvSpPr>
            <p:cNvPr id="6" name="Chevron 5"/>
            <p:cNvSpPr/>
            <p:nvPr/>
          </p:nvSpPr>
          <p:spPr>
            <a:xfrm>
              <a:off x="5532852" y="-9588"/>
              <a:ext cx="1126295" cy="781883"/>
            </a:xfrm>
            <a:prstGeom prst="chevron">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Chevron 39"/>
            <p:cNvSpPr/>
            <p:nvPr/>
          </p:nvSpPr>
          <p:spPr>
            <a:xfrm>
              <a:off x="6504273" y="-9588"/>
              <a:ext cx="1126295" cy="781883"/>
            </a:xfrm>
            <a:prstGeom prst="chevron">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Chevron 43"/>
            <p:cNvSpPr/>
            <p:nvPr/>
          </p:nvSpPr>
          <p:spPr>
            <a:xfrm>
              <a:off x="7501323" y="-9589"/>
              <a:ext cx="1126295" cy="781883"/>
            </a:xfrm>
            <a:prstGeom prst="chevron">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8188657" y="-9591"/>
              <a:ext cx="4003343" cy="781885"/>
            </a:xfrm>
            <a:prstGeom prst="rect">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06366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A72"/>
        </a:solidFill>
        <a:effectLst/>
      </p:bgPr>
    </p:bg>
    <p:spTree>
      <p:nvGrpSpPr>
        <p:cNvPr id="1" name=""/>
        <p:cNvGrpSpPr/>
        <p:nvPr/>
      </p:nvGrpSpPr>
      <p:grpSpPr>
        <a:xfrm>
          <a:off x="0" y="0"/>
          <a:ext cx="0" cy="0"/>
          <a:chOff x="0" y="0"/>
          <a:chExt cx="0" cy="0"/>
        </a:xfrm>
      </p:grpSpPr>
      <p:sp>
        <p:nvSpPr>
          <p:cNvPr id="14" name="TextBox 13"/>
          <p:cNvSpPr txBox="1"/>
          <p:nvPr/>
        </p:nvSpPr>
        <p:spPr>
          <a:xfrm>
            <a:off x="1074738" y="-25896"/>
            <a:ext cx="48881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5400" b="0" i="0" u="none" strike="noStrike" kern="1200" cap="none" spc="0" normalizeH="0" baseline="0" noProof="0" dirty="0">
                <a:ln>
                  <a:noFill/>
                </a:ln>
                <a:solidFill>
                  <a:srgbClr val="E8E8E8"/>
                </a:solidFill>
                <a:effectLst/>
                <a:uLnTx/>
                <a:uFillTx/>
                <a:latin typeface="Calibri" panose="020F0502020204030204"/>
                <a:ea typeface="+mn-ea"/>
                <a:cs typeface="+mn-cs"/>
              </a:rPr>
              <a:t>Practical Advice</a:t>
            </a:r>
          </a:p>
        </p:txBody>
      </p:sp>
      <p:sp>
        <p:nvSpPr>
          <p:cNvPr id="17" name="TextBox 16"/>
          <p:cNvSpPr txBox="1"/>
          <p:nvPr/>
        </p:nvSpPr>
        <p:spPr>
          <a:xfrm>
            <a:off x="511627" y="1072426"/>
            <a:ext cx="11168743"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1" i="0" u="none" strike="noStrike" kern="1200" cap="none" spc="0" normalizeH="0" baseline="0" noProof="0" dirty="0">
                <a:ln>
                  <a:noFill/>
                </a:ln>
                <a:solidFill>
                  <a:srgbClr val="E8E8E8"/>
                </a:solidFill>
                <a:effectLst/>
                <a:uLnTx/>
                <a:uFillTx/>
                <a:latin typeface="Calibri" panose="020F0502020204030204"/>
                <a:ea typeface="+mn-ea"/>
                <a:cs typeface="+mn-cs"/>
              </a:rPr>
              <a:t>Prepare for a big journey</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3200" b="0" i="0" u="none" strike="noStrike" kern="1200" cap="none" spc="0" normalizeH="0" baseline="0" noProof="0" dirty="0">
                <a:ln>
                  <a:noFill/>
                </a:ln>
                <a:solidFill>
                  <a:srgbClr val="E8E8E8"/>
                </a:solidFill>
                <a:effectLst/>
                <a:uLnTx/>
                <a:uFillTx/>
                <a:latin typeface="Calibri" panose="020F0502020204030204"/>
                <a:ea typeface="+mn-ea"/>
                <a:cs typeface="+mn-cs"/>
              </a:rPr>
              <a:t>Allow yourself plenty of time to reach the venue. While there will be walking involved, there will be rest areas along the route for your comfort</a:t>
            </a:r>
            <a:r>
              <a:rPr kumimoji="0" lang="en-IE" sz="3200" b="0" i="0" u="none" strike="noStrike" kern="1200" cap="none" spc="0" normalizeH="0" baseline="0" noProof="0" dirty="0" smtClean="0">
                <a:ln>
                  <a:noFill/>
                </a:ln>
                <a:solidFill>
                  <a:srgbClr val="E8E8E8"/>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E8E8E8"/>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3200" b="0" i="0" u="none" strike="noStrike" kern="1200" cap="none" spc="0" normalizeH="0" baseline="0" noProof="0" dirty="0">
                <a:ln>
                  <a:noFill/>
                </a:ln>
                <a:solidFill>
                  <a:srgbClr val="E8E8E8"/>
                </a:solidFill>
                <a:effectLst/>
                <a:uLnTx/>
                <a:uFillTx/>
                <a:latin typeface="Calibri" panose="020F0502020204030204"/>
                <a:ea typeface="+mn-ea"/>
                <a:cs typeface="+mn-cs"/>
              </a:rPr>
              <a:t>Some walking is unavoidable due to the size, scale and location of this event</a:t>
            </a:r>
            <a:r>
              <a:rPr kumimoji="0" lang="en-IE" sz="3200" b="0" i="0" u="none" strike="noStrike" kern="1200" cap="none" spc="0" normalizeH="0" baseline="0" noProof="0" dirty="0" smtClean="0">
                <a:ln>
                  <a:noFill/>
                </a:ln>
                <a:solidFill>
                  <a:srgbClr val="E8E8E8"/>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E8E8E8"/>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3200" b="0" i="0" u="none" strike="noStrike" kern="1200" cap="none" spc="0" normalizeH="0" baseline="0" noProof="0" dirty="0">
                <a:ln>
                  <a:noFill/>
                </a:ln>
                <a:solidFill>
                  <a:srgbClr val="E8E8E8"/>
                </a:solidFill>
                <a:effectLst/>
                <a:uLnTx/>
                <a:uFillTx/>
                <a:latin typeface="Calibri" panose="020F0502020204030204"/>
                <a:ea typeface="+mn-ea"/>
                <a:cs typeface="+mn-cs"/>
              </a:rPr>
              <a:t>Please note that this is a standing event only</a:t>
            </a:r>
            <a:r>
              <a:rPr kumimoji="0" lang="en-IE" sz="3200" b="0" i="0" u="none" strike="noStrike" kern="1200" cap="none" spc="0" normalizeH="0" baseline="0" noProof="0" dirty="0" smtClean="0">
                <a:ln>
                  <a:noFill/>
                </a:ln>
                <a:solidFill>
                  <a:srgbClr val="E8E8E8"/>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E8E8E8"/>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E" sz="3200" b="0" i="0" u="none" strike="noStrike" kern="1200" cap="none" spc="0" normalizeH="0" baseline="0" noProof="0" dirty="0">
                <a:ln>
                  <a:noFill/>
                </a:ln>
                <a:solidFill>
                  <a:srgbClr val="E8E8E8"/>
                </a:solidFill>
                <a:effectLst/>
                <a:uLnTx/>
                <a:uFillTx/>
                <a:latin typeface="Calibri" panose="020F0502020204030204"/>
                <a:ea typeface="+mn-ea"/>
                <a:cs typeface="+mn-cs"/>
              </a:rPr>
              <a:t>Seek medical advice if you have any concerns about your ability to participate in an event of this scale.</a:t>
            </a:r>
          </a:p>
        </p:txBody>
      </p:sp>
      <p:sp>
        <p:nvSpPr>
          <p:cNvPr id="3" name="Pentagon 2"/>
          <p:cNvSpPr/>
          <p:nvPr/>
        </p:nvSpPr>
        <p:spPr>
          <a:xfrm>
            <a:off x="0" y="0"/>
            <a:ext cx="1044384" cy="781883"/>
          </a:xfrm>
          <a:prstGeom prst="homePlate">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5532852" y="-9591"/>
            <a:ext cx="6659148" cy="781886"/>
            <a:chOff x="5532852" y="-9591"/>
            <a:chExt cx="6659148" cy="781886"/>
          </a:xfrm>
        </p:grpSpPr>
        <p:sp>
          <p:nvSpPr>
            <p:cNvPr id="6" name="Chevron 5"/>
            <p:cNvSpPr/>
            <p:nvPr/>
          </p:nvSpPr>
          <p:spPr>
            <a:xfrm>
              <a:off x="5532852" y="-9588"/>
              <a:ext cx="1126295" cy="781883"/>
            </a:xfrm>
            <a:prstGeom prst="chevron">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Chevron 39"/>
            <p:cNvSpPr/>
            <p:nvPr/>
          </p:nvSpPr>
          <p:spPr>
            <a:xfrm>
              <a:off x="6504273" y="-9588"/>
              <a:ext cx="1126295" cy="781883"/>
            </a:xfrm>
            <a:prstGeom prst="chevron">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Chevron 43"/>
            <p:cNvSpPr/>
            <p:nvPr/>
          </p:nvSpPr>
          <p:spPr>
            <a:xfrm>
              <a:off x="7501323" y="-9589"/>
              <a:ext cx="1126295" cy="781883"/>
            </a:xfrm>
            <a:prstGeom prst="chevron">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8188657" y="-9591"/>
              <a:ext cx="4003343" cy="781885"/>
            </a:xfrm>
            <a:prstGeom prst="rect">
              <a:avLst/>
            </a:prstGeom>
            <a:solidFill>
              <a:srgbClr val="D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64556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688</Words>
  <Application>Microsoft Office PowerPoint</Application>
  <PresentationFormat>Custom</PresentationFormat>
  <Paragraphs>76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Roisin Collier</dc:creator>
  <cp:lastModifiedBy>Jennifer Gilna</cp:lastModifiedBy>
  <cp:revision>2</cp:revision>
  <dcterms:created xsi:type="dcterms:W3CDTF">2018-07-25T16:48:24Z</dcterms:created>
  <dcterms:modified xsi:type="dcterms:W3CDTF">2018-07-26T07:56:06Z</dcterms:modified>
</cp:coreProperties>
</file>